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6" r:id="rId1"/>
  </p:sldMasterIdLst>
  <p:notesMasterIdLst>
    <p:notesMasterId r:id="rId21"/>
  </p:notesMasterIdLst>
  <p:handoutMasterIdLst>
    <p:handoutMasterId r:id="rId22"/>
  </p:handoutMasterIdLst>
  <p:sldIdLst>
    <p:sldId id="689" r:id="rId2"/>
    <p:sldId id="1043" r:id="rId3"/>
    <p:sldId id="1058" r:id="rId4"/>
    <p:sldId id="1061" r:id="rId5"/>
    <p:sldId id="1057" r:id="rId6"/>
    <p:sldId id="1054" r:id="rId7"/>
    <p:sldId id="1060" r:id="rId8"/>
    <p:sldId id="1046" r:id="rId9"/>
    <p:sldId id="1045" r:id="rId10"/>
    <p:sldId id="1050" r:id="rId11"/>
    <p:sldId id="1044" r:id="rId12"/>
    <p:sldId id="1047" r:id="rId13"/>
    <p:sldId id="1048" r:id="rId14"/>
    <p:sldId id="1049" r:id="rId15"/>
    <p:sldId id="1052" r:id="rId16"/>
    <p:sldId id="1053" r:id="rId17"/>
    <p:sldId id="1056" r:id="rId18"/>
    <p:sldId id="1071" r:id="rId19"/>
    <p:sldId id="1000" r:id="rId20"/>
  </p:sldIdLst>
  <p:sldSz cx="12192000" cy="6858000"/>
  <p:notesSz cx="6735763" cy="98694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ga"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0000"/>
    <a:srgbClr val="D1CB5D"/>
    <a:srgbClr val="DAC10C"/>
    <a:srgbClr val="1C6228"/>
    <a:srgbClr val="004800"/>
    <a:srgbClr val="A4B8FA"/>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2" autoAdjust="0"/>
    <p:restoredTop sz="96229" autoAdjust="0"/>
  </p:normalViewPr>
  <p:slideViewPr>
    <p:cSldViewPr>
      <p:cViewPr varScale="1">
        <p:scale>
          <a:sx n="107" d="100"/>
          <a:sy n="107" d="100"/>
        </p:scale>
        <p:origin x="414"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DEF3B-ED42-4302-9156-75BC457A6CFA}"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ru-RU"/>
        </a:p>
      </dgm:t>
    </dgm:pt>
    <dgm:pt modelId="{132F2942-5F50-4C29-9844-C115FF6A570D}">
      <dgm:prSet custT="1"/>
      <dgm:spPr>
        <a:xfrm>
          <a:off x="110269" y="1076727"/>
          <a:ext cx="3955570" cy="51369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1200" b="1" dirty="0">
              <a:latin typeface="Arial" panose="020B0604020202020204" pitchFamily="34" charset="0"/>
              <a:cs typeface="Arial" panose="020B0604020202020204" pitchFamily="34" charset="0"/>
            </a:rPr>
            <a:t>Mixing of powders and plasticizer</a:t>
          </a:r>
          <a:endParaRPr lang="uk-UA" sz="1200" b="1" baseline="-25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0D9652A-E4B1-4F67-9DF6-B913F82E99E1}" type="parTrans" cxnId="{96B1E855-0145-4798-9D2E-31416632B862}">
      <dgm:prSet/>
      <dgm:spPr>
        <a:xfrm>
          <a:off x="1952450" y="756062"/>
          <a:ext cx="91440" cy="235273"/>
        </a:xfr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uk-UA" sz="1200">
            <a:latin typeface="Times New Roman" pitchFamily="18" charset="0"/>
            <a:cs typeface="Times New Roman" pitchFamily="18" charset="0"/>
          </a:endParaRPr>
        </a:p>
      </dgm:t>
    </dgm:pt>
    <dgm:pt modelId="{785B79C4-1221-48C6-A4B8-D5E37BDBBAE3}" type="sibTrans" cxnId="{96B1E855-0145-4798-9D2E-31416632B862}">
      <dgm:prSet/>
      <dgm:spPr/>
      <dgm:t>
        <a:bodyPr/>
        <a:lstStyle/>
        <a:p>
          <a:endParaRPr lang="uk-UA" sz="1200">
            <a:latin typeface="Times New Roman" pitchFamily="18" charset="0"/>
            <a:cs typeface="Times New Roman" pitchFamily="18" charset="0"/>
          </a:endParaRPr>
        </a:p>
      </dgm:t>
    </dgm:pt>
    <dgm:pt modelId="{CB34936B-1632-43BA-9608-A76A7B72A7ED}">
      <dgm:prSet custT="1"/>
      <dgm:spPr>
        <a:xfrm>
          <a:off x="92023" y="2574660"/>
          <a:ext cx="3992063" cy="51369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1200" b="1" dirty="0">
              <a:latin typeface="Arial" panose="020B0604020202020204" pitchFamily="34" charset="0"/>
              <a:cs typeface="Arial" panose="020B0604020202020204" pitchFamily="34" charset="0"/>
            </a:rPr>
            <a:t>Pressing of Ø7.6 mm pellets</a:t>
          </a:r>
          <a:r>
            <a:rPr lang="uk-UA"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p>
      </dgm:t>
    </dgm:pt>
    <dgm:pt modelId="{48CD4055-AD7D-46BE-8B83-A7A2D05D6A32}" type="parTrans" cxnId="{283AD23B-0FE3-4A32-8ACD-2C6C239832D1}">
      <dgm:prSet/>
      <dgm:spPr>
        <a:xfrm>
          <a:off x="1952450" y="2253995"/>
          <a:ext cx="91440" cy="235273"/>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uk-UA" sz="1200" dirty="0">
            <a:latin typeface="Times New Roman" pitchFamily="18" charset="0"/>
            <a:cs typeface="Times New Roman" pitchFamily="18" charset="0"/>
          </a:endParaRPr>
        </a:p>
      </dgm:t>
    </dgm:pt>
    <dgm:pt modelId="{46D5E9C5-73FD-45D7-B73E-951766CEB0DB}" type="sibTrans" cxnId="{283AD23B-0FE3-4A32-8ACD-2C6C239832D1}">
      <dgm:prSet/>
      <dgm:spPr/>
      <dgm:t>
        <a:bodyPr/>
        <a:lstStyle/>
        <a:p>
          <a:endParaRPr lang="uk-UA" sz="1200">
            <a:latin typeface="Times New Roman" pitchFamily="18" charset="0"/>
            <a:cs typeface="Times New Roman" pitchFamily="18" charset="0"/>
          </a:endParaRPr>
        </a:p>
      </dgm:t>
    </dgm:pt>
    <dgm:pt modelId="{AC380F3B-B786-42F6-BB58-B269C2365A7C}">
      <dgm:prSet custT="1"/>
      <dgm:spPr>
        <a:xfrm>
          <a:off x="112138" y="4040626"/>
          <a:ext cx="3965197" cy="655199"/>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1200" b="1" dirty="0">
              <a:latin typeface="Arial" panose="020B0604020202020204" pitchFamily="34" charset="0"/>
              <a:cs typeface="Arial" panose="020B0604020202020204" pitchFamily="34" charset="0"/>
            </a:rPr>
            <a:t>Vacuum sintering of pellets</a:t>
          </a:r>
          <a:endParaRPr lang="uk-UA" sz="1200" b="1"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BA0D335-A66D-44CD-B7EF-0EDBB496DC0B}" type="parTrans" cxnId="{EA34796A-AB4C-4535-B124-1B8558E9CE43}">
      <dgm:prSet/>
      <dgm:spPr>
        <a:xfrm>
          <a:off x="1952450" y="3751928"/>
          <a:ext cx="91440" cy="203306"/>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uk-UA" sz="1200" dirty="0">
            <a:latin typeface="Times New Roman" pitchFamily="18" charset="0"/>
            <a:cs typeface="Times New Roman" pitchFamily="18" charset="0"/>
          </a:endParaRPr>
        </a:p>
      </dgm:t>
    </dgm:pt>
    <dgm:pt modelId="{D06C8470-FF84-4E8E-ADEB-DC5DC2F2AAC7}" type="sibTrans" cxnId="{EA34796A-AB4C-4535-B124-1B8558E9CE43}">
      <dgm:prSet/>
      <dgm:spPr/>
      <dgm:t>
        <a:bodyPr/>
        <a:lstStyle/>
        <a:p>
          <a:endParaRPr lang="uk-UA" sz="1200">
            <a:latin typeface="Times New Roman" pitchFamily="18" charset="0"/>
            <a:cs typeface="Times New Roman" pitchFamily="18" charset="0"/>
          </a:endParaRPr>
        </a:p>
      </dgm:t>
    </dgm:pt>
    <dgm:pt modelId="{6F5DEA9B-00B8-421E-AA27-2A2AF2C38013}">
      <dgm:prSet custT="1"/>
      <dgm:spPr>
        <a:xfrm>
          <a:off x="98774" y="4963066"/>
          <a:ext cx="3978561" cy="51369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1200" b="1" dirty="0">
              <a:latin typeface="Arial" panose="020B0604020202020204" pitchFamily="34" charset="0"/>
              <a:cs typeface="Arial" panose="020B0604020202020204" pitchFamily="34" charset="0"/>
            </a:rPr>
            <a:t>Polishing of pellets</a:t>
          </a:r>
          <a:endParaRPr lang="uk-UA"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EDDEA0DB-1E33-4E50-BA12-85E5E340DBEE}" type="parTrans" cxnId="{C8EEC67E-35BC-48E6-A3D4-A8EBBE3D4CAE}">
      <dgm:prSet/>
      <dgm:spPr>
        <a:xfrm>
          <a:off x="1952450" y="4610435"/>
          <a:ext cx="91440" cy="267241"/>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uk-UA" sz="1200" dirty="0">
            <a:latin typeface="Times New Roman" pitchFamily="18" charset="0"/>
            <a:cs typeface="Times New Roman" pitchFamily="18" charset="0"/>
          </a:endParaRPr>
        </a:p>
      </dgm:t>
    </dgm:pt>
    <dgm:pt modelId="{F9C5FFDA-A092-4F1C-96DD-88D0A838681B}" type="sibTrans" cxnId="{C8EEC67E-35BC-48E6-A3D4-A8EBBE3D4CAE}">
      <dgm:prSet/>
      <dgm:spPr/>
      <dgm:t>
        <a:bodyPr/>
        <a:lstStyle/>
        <a:p>
          <a:endParaRPr lang="uk-UA" sz="1200">
            <a:latin typeface="Times New Roman" pitchFamily="18" charset="0"/>
            <a:cs typeface="Times New Roman" pitchFamily="18" charset="0"/>
          </a:endParaRPr>
        </a:p>
      </dgm:t>
    </dgm:pt>
    <dgm:pt modelId="{3114308A-FF2B-4552-8869-2D664831289C}">
      <dgm:prSet custT="1"/>
      <dgm:spPr>
        <a:xfrm>
          <a:off x="119075" y="5712033"/>
          <a:ext cx="3937959" cy="465446"/>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1200" b="1" dirty="0">
              <a:latin typeface="Arial" panose="020B0604020202020204" pitchFamily="34" charset="0"/>
              <a:cs typeface="Arial" panose="020B0604020202020204" pitchFamily="34" charset="0"/>
            </a:rPr>
            <a:t>Final inspection of boron carbide pellets, certification, and packaging</a:t>
          </a:r>
          <a:endParaRPr lang="uk-UA" sz="1200" b="1" dirty="0">
            <a:solidFill>
              <a:sysClr val="windowText" lastClr="000000"/>
            </a:solidFill>
            <a:latin typeface="Arial" panose="020B0604020202020204" pitchFamily="34" charset="0"/>
            <a:ea typeface="+mn-ea"/>
            <a:cs typeface="Arial" panose="020B0604020202020204" pitchFamily="34" charset="0"/>
          </a:endParaRPr>
        </a:p>
      </dgm:t>
    </dgm:pt>
    <dgm:pt modelId="{FFCC1426-3644-4EEE-B3E4-7426F2DC5A55}" type="parTrans" cxnId="{E3DB2B69-3082-4B7C-B686-AF4D07559FF3}">
      <dgm:prSet/>
      <dgm:spPr>
        <a:xfrm>
          <a:off x="1952450" y="5391368"/>
          <a:ext cx="91440" cy="235273"/>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uk-UA" sz="1200">
            <a:latin typeface="Times New Roman" pitchFamily="18" charset="0"/>
            <a:cs typeface="Times New Roman" pitchFamily="18" charset="0"/>
          </a:endParaRPr>
        </a:p>
      </dgm:t>
    </dgm:pt>
    <dgm:pt modelId="{18F40DE6-2DC9-4E6C-B8AA-AD3DF179998F}" type="sibTrans" cxnId="{E3DB2B69-3082-4B7C-B686-AF4D07559FF3}">
      <dgm:prSet/>
      <dgm:spPr/>
      <dgm:t>
        <a:bodyPr/>
        <a:lstStyle/>
        <a:p>
          <a:endParaRPr lang="uk-UA" sz="1200">
            <a:latin typeface="Times New Roman" pitchFamily="18" charset="0"/>
            <a:cs typeface="Times New Roman" pitchFamily="18" charset="0"/>
          </a:endParaRPr>
        </a:p>
      </dgm:t>
    </dgm:pt>
    <dgm:pt modelId="{70560851-9334-4FC8-A7E1-C9F9180DE7A8}">
      <dgm:prSet custT="1"/>
      <dgm:spPr>
        <a:xfrm>
          <a:off x="119075" y="327760"/>
          <a:ext cx="3937959" cy="51369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1200" b="1" dirty="0">
              <a:latin typeface="Arial" panose="020B0604020202020204" pitchFamily="34" charset="0"/>
              <a:cs typeface="Arial" panose="020B0604020202020204" pitchFamily="34" charset="0"/>
            </a:rPr>
            <a:t>Incoming control of B</a:t>
          </a:r>
          <a:r>
            <a:rPr lang="en-US" sz="1200" b="1" baseline="-25000" dirty="0">
              <a:latin typeface="Arial" panose="020B0604020202020204" pitchFamily="34" charset="0"/>
              <a:cs typeface="Arial" panose="020B0604020202020204" pitchFamily="34" charset="0"/>
            </a:rPr>
            <a:t>4</a:t>
          </a:r>
          <a:r>
            <a:rPr lang="en-US" sz="1200" b="1" dirty="0">
              <a:latin typeface="Arial" panose="020B0604020202020204" pitchFamily="34" charset="0"/>
              <a:cs typeface="Arial" panose="020B0604020202020204" pitchFamily="34" charset="0"/>
            </a:rPr>
            <a:t>C powder </a:t>
          </a:r>
        </a:p>
        <a:p>
          <a:r>
            <a:rPr lang="en-US" sz="1200" b="1" dirty="0">
              <a:latin typeface="Arial" panose="020B0604020202020204" pitchFamily="34" charset="0"/>
              <a:cs typeface="Arial" panose="020B0604020202020204" pitchFamily="34" charset="0"/>
            </a:rPr>
            <a:t>(grain size F220 or F240)</a:t>
          </a:r>
          <a:r>
            <a:rPr lang="uk-UA" sz="1200" b="1" baseline="-250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p>
      </dgm:t>
    </dgm:pt>
    <dgm:pt modelId="{F1997976-1AB5-43C4-A507-FFF9A9EB62E4}" type="parTrans" cxnId="{490C2587-B2ED-4250-966E-A5823F82D1FD}">
      <dgm:prSet/>
      <dgm:spPr/>
      <dgm:t>
        <a:bodyPr/>
        <a:lstStyle/>
        <a:p>
          <a:endParaRPr lang="uk-UA" sz="1200"/>
        </a:p>
      </dgm:t>
    </dgm:pt>
    <dgm:pt modelId="{ECE449C4-A4FB-48AA-BD73-CFEEE230CB93}" type="sibTrans" cxnId="{490C2587-B2ED-4250-966E-A5823F82D1FD}">
      <dgm:prSet/>
      <dgm:spPr/>
      <dgm:t>
        <a:bodyPr/>
        <a:lstStyle/>
        <a:p>
          <a:endParaRPr lang="uk-UA" sz="1200"/>
        </a:p>
      </dgm:t>
    </dgm:pt>
    <dgm:pt modelId="{237D0256-EF0E-42FF-885D-8FB2656DE8E2}">
      <dgm:prSet custT="1"/>
      <dgm:spPr>
        <a:xfrm>
          <a:off x="121999" y="1825693"/>
          <a:ext cx="3932110" cy="51369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1200" b="1" dirty="0">
              <a:latin typeface="Arial" panose="020B0604020202020204" pitchFamily="34" charset="0"/>
              <a:cs typeface="Arial" panose="020B0604020202020204" pitchFamily="34" charset="0"/>
            </a:rPr>
            <a:t>Drying of the mixture</a:t>
          </a:r>
          <a:endParaRPr lang="uk-UA"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7D79858-E51E-45A0-ABAA-62CF5FD883F5}" type="parTrans" cxnId="{F009AF6D-498B-40AF-941C-8492B502E2DE}">
      <dgm:prSet/>
      <dgm:spPr>
        <a:xfrm>
          <a:off x="1952450" y="1505029"/>
          <a:ext cx="91440" cy="235273"/>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uk-UA" sz="1200"/>
        </a:p>
      </dgm:t>
    </dgm:pt>
    <dgm:pt modelId="{40134294-F57E-4EE5-9332-AB20A9897426}" type="sibTrans" cxnId="{F009AF6D-498B-40AF-941C-8492B502E2DE}">
      <dgm:prSet/>
      <dgm:spPr/>
      <dgm:t>
        <a:bodyPr/>
        <a:lstStyle/>
        <a:p>
          <a:endParaRPr lang="uk-UA" sz="1200"/>
        </a:p>
      </dgm:t>
    </dgm:pt>
    <dgm:pt modelId="{634C5EE9-9467-4FC0-9718-C1826CD68AE8}">
      <dgm:prSet custT="1"/>
      <dgm:spPr>
        <a:xfrm>
          <a:off x="105480" y="3323626"/>
          <a:ext cx="3965149" cy="51369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n-US" sz="1200" b="1" dirty="0">
              <a:latin typeface="Arial" panose="020B0604020202020204" pitchFamily="34" charset="0"/>
              <a:cs typeface="Arial" panose="020B0604020202020204" pitchFamily="34" charset="0"/>
            </a:rPr>
            <a:t>Plasticizer annealing</a:t>
          </a:r>
          <a:endParaRPr lang="uk-UA" sz="1200" b="1" strike="sngStrike" dirty="0">
            <a:solidFill>
              <a:srgbClr val="FF0000"/>
            </a:solidFill>
            <a:latin typeface="Arial" panose="020B0604020202020204" pitchFamily="34" charset="0"/>
            <a:ea typeface="+mn-ea"/>
            <a:cs typeface="Arial" panose="020B0604020202020204" pitchFamily="34" charset="0"/>
          </a:endParaRPr>
        </a:p>
      </dgm:t>
    </dgm:pt>
    <dgm:pt modelId="{1C786B6A-C163-4CB2-9A3B-BD70C84150BF}" type="parTrans" cxnId="{7C6713B3-65BD-471B-95DB-FF627C28A313}">
      <dgm:prSet/>
      <dgm:spPr>
        <a:xfrm>
          <a:off x="1952450" y="3002962"/>
          <a:ext cx="91440" cy="235273"/>
        </a:xfr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uk-UA" sz="1200"/>
        </a:p>
      </dgm:t>
    </dgm:pt>
    <dgm:pt modelId="{B43AC497-CED9-4357-8035-E445CE8D636F}" type="sibTrans" cxnId="{7C6713B3-65BD-471B-95DB-FF627C28A313}">
      <dgm:prSet/>
      <dgm:spPr/>
      <dgm:t>
        <a:bodyPr/>
        <a:lstStyle/>
        <a:p>
          <a:endParaRPr lang="uk-UA" sz="1200"/>
        </a:p>
      </dgm:t>
    </dgm:pt>
    <dgm:pt modelId="{461C8912-D23D-4FCE-9B91-EA52330F66E6}" type="pres">
      <dgm:prSet presAssocID="{BC9DEF3B-ED42-4302-9156-75BC457A6CFA}" presName="hierChild1" presStyleCnt="0">
        <dgm:presLayoutVars>
          <dgm:chPref val="1"/>
          <dgm:dir/>
          <dgm:animOne val="branch"/>
          <dgm:animLvl val="lvl"/>
          <dgm:resizeHandles/>
        </dgm:presLayoutVars>
      </dgm:prSet>
      <dgm:spPr/>
      <dgm:t>
        <a:bodyPr/>
        <a:lstStyle/>
        <a:p>
          <a:endParaRPr lang="ru-RU"/>
        </a:p>
      </dgm:t>
    </dgm:pt>
    <dgm:pt modelId="{CB8CA4D2-01C0-438A-BA34-297B121EA3A3}" type="pres">
      <dgm:prSet presAssocID="{70560851-9334-4FC8-A7E1-C9F9180DE7A8}" presName="hierRoot1" presStyleCnt="0"/>
      <dgm:spPr/>
    </dgm:pt>
    <dgm:pt modelId="{915A7D5F-DE2C-4CE7-A63C-A49814A1ED53}" type="pres">
      <dgm:prSet presAssocID="{70560851-9334-4FC8-A7E1-C9F9180DE7A8}" presName="composite" presStyleCnt="0"/>
      <dgm:spPr/>
    </dgm:pt>
    <dgm:pt modelId="{374B06B5-D1EF-49D7-9831-AF9ACCBC225F}" type="pres">
      <dgm:prSet presAssocID="{70560851-9334-4FC8-A7E1-C9F9180DE7A8}" presName="background" presStyleLbl="node0" presStyleIdx="0" presStyleCnt="1"/>
      <dgm:spPr>
        <a:xfrm>
          <a:off x="29190" y="242369"/>
          <a:ext cx="3937959" cy="51369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56444DF1-EB75-4F2F-B0FB-3FF9B8DD47BF}" type="pres">
      <dgm:prSet presAssocID="{70560851-9334-4FC8-A7E1-C9F9180DE7A8}" presName="text" presStyleLbl="fgAcc0" presStyleIdx="0" presStyleCnt="1" custScaleX="486790" custLinFactNeighborY="11867">
        <dgm:presLayoutVars>
          <dgm:chPref val="3"/>
        </dgm:presLayoutVars>
      </dgm:prSet>
      <dgm:spPr>
        <a:prstGeom prst="roundRect">
          <a:avLst>
            <a:gd name="adj" fmla="val 10000"/>
          </a:avLst>
        </a:prstGeom>
      </dgm:spPr>
      <dgm:t>
        <a:bodyPr/>
        <a:lstStyle/>
        <a:p>
          <a:endParaRPr lang="ru-RU"/>
        </a:p>
      </dgm:t>
    </dgm:pt>
    <dgm:pt modelId="{D7122482-A1EF-4EB3-B575-04BC26487C20}" type="pres">
      <dgm:prSet presAssocID="{70560851-9334-4FC8-A7E1-C9F9180DE7A8}" presName="hierChild2" presStyleCnt="0"/>
      <dgm:spPr/>
    </dgm:pt>
    <dgm:pt modelId="{043FC208-5222-462E-AF44-C3783E46A25A}" type="pres">
      <dgm:prSet presAssocID="{40D9652A-E4B1-4F67-9DF6-B913F82E99E1}" presName="Name10" presStyleLbl="parChTrans1D2" presStyleIdx="0" presStyleCnt="1"/>
      <dgm:spPr>
        <a:custGeom>
          <a:avLst/>
          <a:gdLst/>
          <a:ahLst/>
          <a:cxnLst/>
          <a:rect l="0" t="0" r="0" b="0"/>
          <a:pathLst>
            <a:path>
              <a:moveTo>
                <a:pt x="45720" y="0"/>
              </a:moveTo>
              <a:lnTo>
                <a:pt x="45720" y="235273"/>
              </a:lnTo>
            </a:path>
          </a:pathLst>
        </a:custGeom>
      </dgm:spPr>
      <dgm:t>
        <a:bodyPr/>
        <a:lstStyle/>
        <a:p>
          <a:endParaRPr lang="ru-RU"/>
        </a:p>
      </dgm:t>
    </dgm:pt>
    <dgm:pt modelId="{6014A7EE-B4DA-45B4-A8F1-D059A57E7734}" type="pres">
      <dgm:prSet presAssocID="{132F2942-5F50-4C29-9844-C115FF6A570D}" presName="hierRoot2" presStyleCnt="0"/>
      <dgm:spPr/>
    </dgm:pt>
    <dgm:pt modelId="{06DA996E-7D54-4AA0-80AC-EAC55AB2F7AD}" type="pres">
      <dgm:prSet presAssocID="{132F2942-5F50-4C29-9844-C115FF6A570D}" presName="composite2" presStyleCnt="0"/>
      <dgm:spPr/>
    </dgm:pt>
    <dgm:pt modelId="{430AD4A7-51A3-40F6-B92B-16C9045DA248}" type="pres">
      <dgm:prSet presAssocID="{132F2942-5F50-4C29-9844-C115FF6A570D}" presName="background2" presStyleLbl="node2" presStyleIdx="0" presStyleCnt="1"/>
      <dgm:spPr>
        <a:xfrm>
          <a:off x="20384" y="991336"/>
          <a:ext cx="3955570" cy="51369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F8256E41-83D8-46CE-9DF9-A17E31807894}" type="pres">
      <dgm:prSet presAssocID="{132F2942-5F50-4C29-9844-C115FF6A570D}" presName="text2" presStyleLbl="fgAcc2" presStyleIdx="0" presStyleCnt="1" custScaleX="488967">
        <dgm:presLayoutVars>
          <dgm:chPref val="3"/>
        </dgm:presLayoutVars>
      </dgm:prSet>
      <dgm:spPr>
        <a:prstGeom prst="roundRect">
          <a:avLst>
            <a:gd name="adj" fmla="val 10000"/>
          </a:avLst>
        </a:prstGeom>
      </dgm:spPr>
      <dgm:t>
        <a:bodyPr/>
        <a:lstStyle/>
        <a:p>
          <a:endParaRPr lang="ru-RU"/>
        </a:p>
      </dgm:t>
    </dgm:pt>
    <dgm:pt modelId="{7C56D61B-F36D-4D3D-919C-E1CBF72D03B2}" type="pres">
      <dgm:prSet presAssocID="{132F2942-5F50-4C29-9844-C115FF6A570D}" presName="hierChild3" presStyleCnt="0"/>
      <dgm:spPr/>
    </dgm:pt>
    <dgm:pt modelId="{FF205D6C-3844-4839-9D85-DC0043672258}" type="pres">
      <dgm:prSet presAssocID="{07D79858-E51E-45A0-ABAA-62CF5FD883F5}" presName="Name17" presStyleLbl="parChTrans1D3" presStyleIdx="0" presStyleCnt="1"/>
      <dgm:spPr>
        <a:custGeom>
          <a:avLst/>
          <a:gdLst/>
          <a:ahLst/>
          <a:cxnLst/>
          <a:rect l="0" t="0" r="0" b="0"/>
          <a:pathLst>
            <a:path>
              <a:moveTo>
                <a:pt x="45720" y="0"/>
              </a:moveTo>
              <a:lnTo>
                <a:pt x="45720" y="235273"/>
              </a:lnTo>
            </a:path>
          </a:pathLst>
        </a:custGeom>
      </dgm:spPr>
      <dgm:t>
        <a:bodyPr/>
        <a:lstStyle/>
        <a:p>
          <a:endParaRPr lang="ru-RU"/>
        </a:p>
      </dgm:t>
    </dgm:pt>
    <dgm:pt modelId="{181CA500-2C05-4158-8B61-856BF1778E8D}" type="pres">
      <dgm:prSet presAssocID="{237D0256-EF0E-42FF-885D-8FB2656DE8E2}" presName="hierRoot3" presStyleCnt="0"/>
      <dgm:spPr/>
    </dgm:pt>
    <dgm:pt modelId="{ADD9EE18-172A-4464-8CB9-6B605A008AB6}" type="pres">
      <dgm:prSet presAssocID="{237D0256-EF0E-42FF-885D-8FB2656DE8E2}" presName="composite3" presStyleCnt="0"/>
      <dgm:spPr/>
    </dgm:pt>
    <dgm:pt modelId="{AC7B8BC9-50A4-40BD-9083-60650231C547}" type="pres">
      <dgm:prSet presAssocID="{237D0256-EF0E-42FF-885D-8FB2656DE8E2}" presName="background3" presStyleLbl="node3" presStyleIdx="0" presStyleCnt="1"/>
      <dgm:spPr>
        <a:xfrm>
          <a:off x="32114" y="1740302"/>
          <a:ext cx="3932110" cy="51369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B01752AB-793B-4D09-8821-FEFD4E5AE827}" type="pres">
      <dgm:prSet presAssocID="{237D0256-EF0E-42FF-885D-8FB2656DE8E2}" presName="text3" presStyleLbl="fgAcc3" presStyleIdx="0" presStyleCnt="1" custScaleX="486067">
        <dgm:presLayoutVars>
          <dgm:chPref val="3"/>
        </dgm:presLayoutVars>
      </dgm:prSet>
      <dgm:spPr>
        <a:prstGeom prst="roundRect">
          <a:avLst>
            <a:gd name="adj" fmla="val 10000"/>
          </a:avLst>
        </a:prstGeom>
      </dgm:spPr>
      <dgm:t>
        <a:bodyPr/>
        <a:lstStyle/>
        <a:p>
          <a:endParaRPr lang="ru-RU"/>
        </a:p>
      </dgm:t>
    </dgm:pt>
    <dgm:pt modelId="{A6D02A23-9EAE-4D85-BBDA-EDDBD3511A06}" type="pres">
      <dgm:prSet presAssocID="{237D0256-EF0E-42FF-885D-8FB2656DE8E2}" presName="hierChild4" presStyleCnt="0"/>
      <dgm:spPr/>
    </dgm:pt>
    <dgm:pt modelId="{20DD9D13-58FE-4E0E-ADEB-6B211420E7C1}" type="pres">
      <dgm:prSet presAssocID="{48CD4055-AD7D-46BE-8B83-A7A2D05D6A32}" presName="Name23" presStyleLbl="parChTrans1D4" presStyleIdx="0" presStyleCnt="5"/>
      <dgm:spPr>
        <a:custGeom>
          <a:avLst/>
          <a:gdLst/>
          <a:ahLst/>
          <a:cxnLst/>
          <a:rect l="0" t="0" r="0" b="0"/>
          <a:pathLst>
            <a:path>
              <a:moveTo>
                <a:pt x="45720" y="0"/>
              </a:moveTo>
              <a:lnTo>
                <a:pt x="45720" y="235273"/>
              </a:lnTo>
            </a:path>
          </a:pathLst>
        </a:custGeom>
      </dgm:spPr>
      <dgm:t>
        <a:bodyPr/>
        <a:lstStyle/>
        <a:p>
          <a:endParaRPr lang="ru-RU"/>
        </a:p>
      </dgm:t>
    </dgm:pt>
    <dgm:pt modelId="{16D436F2-EE0D-42DC-8CA7-5AFCF34C6E61}" type="pres">
      <dgm:prSet presAssocID="{CB34936B-1632-43BA-9608-A76A7B72A7ED}" presName="hierRoot4" presStyleCnt="0"/>
      <dgm:spPr/>
    </dgm:pt>
    <dgm:pt modelId="{4738AE20-CEDF-491B-A2C3-37C1069F7A61}" type="pres">
      <dgm:prSet presAssocID="{CB34936B-1632-43BA-9608-A76A7B72A7ED}" presName="composite4" presStyleCnt="0"/>
      <dgm:spPr/>
    </dgm:pt>
    <dgm:pt modelId="{FB556AD5-67B3-4477-AB34-B1EC0A91EB03}" type="pres">
      <dgm:prSet presAssocID="{CB34936B-1632-43BA-9608-A76A7B72A7ED}" presName="background4" presStyleLbl="node4" presStyleIdx="0" presStyleCnt="5"/>
      <dgm:spPr>
        <a:xfrm>
          <a:off x="2138" y="2489269"/>
          <a:ext cx="3992063" cy="51369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F05749D0-5678-4648-894E-C3099BBBA339}" type="pres">
      <dgm:prSet presAssocID="{CB34936B-1632-43BA-9608-A76A7B72A7ED}" presName="text4" presStyleLbl="fgAcc4" presStyleIdx="0" presStyleCnt="5" custScaleX="493478">
        <dgm:presLayoutVars>
          <dgm:chPref val="3"/>
        </dgm:presLayoutVars>
      </dgm:prSet>
      <dgm:spPr>
        <a:prstGeom prst="roundRect">
          <a:avLst>
            <a:gd name="adj" fmla="val 10000"/>
          </a:avLst>
        </a:prstGeom>
      </dgm:spPr>
      <dgm:t>
        <a:bodyPr/>
        <a:lstStyle/>
        <a:p>
          <a:endParaRPr lang="ru-RU"/>
        </a:p>
      </dgm:t>
    </dgm:pt>
    <dgm:pt modelId="{DE248774-6403-47F2-85FD-F70CEE09089E}" type="pres">
      <dgm:prSet presAssocID="{CB34936B-1632-43BA-9608-A76A7B72A7ED}" presName="hierChild5" presStyleCnt="0"/>
      <dgm:spPr/>
    </dgm:pt>
    <dgm:pt modelId="{88B45125-6FB1-4BDD-9AC7-75A97F4F1B90}" type="pres">
      <dgm:prSet presAssocID="{1C786B6A-C163-4CB2-9A3B-BD70C84150BF}" presName="Name23" presStyleLbl="parChTrans1D4" presStyleIdx="1" presStyleCnt="5"/>
      <dgm:spPr>
        <a:custGeom>
          <a:avLst/>
          <a:gdLst/>
          <a:ahLst/>
          <a:cxnLst/>
          <a:rect l="0" t="0" r="0" b="0"/>
          <a:pathLst>
            <a:path>
              <a:moveTo>
                <a:pt x="45720" y="0"/>
              </a:moveTo>
              <a:lnTo>
                <a:pt x="45720" y="235273"/>
              </a:lnTo>
            </a:path>
          </a:pathLst>
        </a:custGeom>
      </dgm:spPr>
      <dgm:t>
        <a:bodyPr/>
        <a:lstStyle/>
        <a:p>
          <a:endParaRPr lang="ru-RU"/>
        </a:p>
      </dgm:t>
    </dgm:pt>
    <dgm:pt modelId="{E6A73251-5968-4B78-A928-58895DFE3E49}" type="pres">
      <dgm:prSet presAssocID="{634C5EE9-9467-4FC0-9718-C1826CD68AE8}" presName="hierRoot4" presStyleCnt="0"/>
      <dgm:spPr/>
    </dgm:pt>
    <dgm:pt modelId="{498EE7F3-85CD-4CE9-BFB8-D6300EAB5431}" type="pres">
      <dgm:prSet presAssocID="{634C5EE9-9467-4FC0-9718-C1826CD68AE8}" presName="composite4" presStyleCnt="0"/>
      <dgm:spPr/>
    </dgm:pt>
    <dgm:pt modelId="{B233CBF0-47C4-4328-BDF6-6C50FF2F16C4}" type="pres">
      <dgm:prSet presAssocID="{634C5EE9-9467-4FC0-9718-C1826CD68AE8}" presName="background4" presStyleLbl="node4" presStyleIdx="1" presStyleCnt="5"/>
      <dgm:spPr>
        <a:xfrm>
          <a:off x="15595" y="3238236"/>
          <a:ext cx="3965149" cy="51369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467DF39D-56BF-4EE3-BAEF-3534D832B744}" type="pres">
      <dgm:prSet presAssocID="{634C5EE9-9467-4FC0-9718-C1826CD68AE8}" presName="text4" presStyleLbl="fgAcc4" presStyleIdx="1" presStyleCnt="5" custScaleX="490151" custLinFactNeighborX="1928" custLinFactNeighborY="2056">
        <dgm:presLayoutVars>
          <dgm:chPref val="3"/>
        </dgm:presLayoutVars>
      </dgm:prSet>
      <dgm:spPr>
        <a:prstGeom prst="roundRect">
          <a:avLst>
            <a:gd name="adj" fmla="val 10000"/>
          </a:avLst>
        </a:prstGeom>
      </dgm:spPr>
      <dgm:t>
        <a:bodyPr/>
        <a:lstStyle/>
        <a:p>
          <a:endParaRPr lang="ru-RU"/>
        </a:p>
      </dgm:t>
    </dgm:pt>
    <dgm:pt modelId="{E19476D4-1BFA-464A-87BF-8E1B3FAFD3B7}" type="pres">
      <dgm:prSet presAssocID="{634C5EE9-9467-4FC0-9718-C1826CD68AE8}" presName="hierChild5" presStyleCnt="0"/>
      <dgm:spPr/>
    </dgm:pt>
    <dgm:pt modelId="{9A7CC0DB-A035-4C01-9315-ACC4C9CC6A72}" type="pres">
      <dgm:prSet presAssocID="{2BA0D335-A66D-44CD-B7EF-0EDBB496DC0B}" presName="Name23" presStyleLbl="parChTrans1D4" presStyleIdx="2" presStyleCnt="5"/>
      <dgm:spPr>
        <a:custGeom>
          <a:avLst/>
          <a:gdLst/>
          <a:ahLst/>
          <a:cxnLst/>
          <a:rect l="0" t="0" r="0" b="0"/>
          <a:pathLst>
            <a:path>
              <a:moveTo>
                <a:pt x="45720" y="0"/>
              </a:moveTo>
              <a:lnTo>
                <a:pt x="45720" y="128365"/>
              </a:lnTo>
              <a:lnTo>
                <a:pt x="52402" y="128365"/>
              </a:lnTo>
              <a:lnTo>
                <a:pt x="52402" y="203306"/>
              </a:lnTo>
            </a:path>
          </a:pathLst>
        </a:custGeom>
      </dgm:spPr>
      <dgm:t>
        <a:bodyPr/>
        <a:lstStyle/>
        <a:p>
          <a:endParaRPr lang="ru-RU"/>
        </a:p>
      </dgm:t>
    </dgm:pt>
    <dgm:pt modelId="{49061520-33EF-4CA7-B3AE-8CE99216E4CB}" type="pres">
      <dgm:prSet presAssocID="{AC380F3B-B786-42F6-BB58-B269C2365A7C}" presName="hierRoot4" presStyleCnt="0"/>
      <dgm:spPr/>
    </dgm:pt>
    <dgm:pt modelId="{CD78FB2C-23A5-444F-AF3E-97B16D6A7C22}" type="pres">
      <dgm:prSet presAssocID="{AC380F3B-B786-42F6-BB58-B269C2365A7C}" presName="composite4" presStyleCnt="0"/>
      <dgm:spPr/>
    </dgm:pt>
    <dgm:pt modelId="{152A2ED7-71D8-4059-ACAA-531E8EC7A924}" type="pres">
      <dgm:prSet presAssocID="{AC380F3B-B786-42F6-BB58-B269C2365A7C}" presName="background4" presStyleLbl="node4" presStyleIdx="2" presStyleCnt="5"/>
      <dgm:spPr>
        <a:xfrm>
          <a:off x="22253" y="3955235"/>
          <a:ext cx="3965197" cy="655199"/>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2E5696B8-CD47-4FA1-91B5-BD468CE25EC5}" type="pres">
      <dgm:prSet presAssocID="{AC380F3B-B786-42F6-BB58-B269C2365A7C}" presName="text4" presStyleLbl="fgAcc4" presStyleIdx="2" presStyleCnt="5" custScaleX="490157" custScaleY="94452" custLinFactNeighborX="826" custLinFactNeighborY="-6223">
        <dgm:presLayoutVars>
          <dgm:chPref val="3"/>
        </dgm:presLayoutVars>
      </dgm:prSet>
      <dgm:spPr>
        <a:prstGeom prst="roundRect">
          <a:avLst>
            <a:gd name="adj" fmla="val 10000"/>
          </a:avLst>
        </a:prstGeom>
      </dgm:spPr>
      <dgm:t>
        <a:bodyPr/>
        <a:lstStyle/>
        <a:p>
          <a:endParaRPr lang="ru-RU"/>
        </a:p>
      </dgm:t>
    </dgm:pt>
    <dgm:pt modelId="{202E3681-708A-487F-A3AF-6C064524C9E7}" type="pres">
      <dgm:prSet presAssocID="{AC380F3B-B786-42F6-BB58-B269C2365A7C}" presName="hierChild5" presStyleCnt="0"/>
      <dgm:spPr/>
    </dgm:pt>
    <dgm:pt modelId="{B23BFEEC-6B5F-40A8-AA0C-F13C9D343CC9}" type="pres">
      <dgm:prSet presAssocID="{EDDEA0DB-1E33-4E50-BA12-85E5E340DBEE}" presName="Name23" presStyleLbl="parChTrans1D4" presStyleIdx="3" presStyleCnt="5"/>
      <dgm:spPr>
        <a:custGeom>
          <a:avLst/>
          <a:gdLst/>
          <a:ahLst/>
          <a:cxnLst/>
          <a:rect l="0" t="0" r="0" b="0"/>
          <a:pathLst>
            <a:path>
              <a:moveTo>
                <a:pt x="52402" y="0"/>
              </a:moveTo>
              <a:lnTo>
                <a:pt x="52402" y="192299"/>
              </a:lnTo>
              <a:lnTo>
                <a:pt x="45720" y="192299"/>
              </a:lnTo>
              <a:lnTo>
                <a:pt x="45720" y="267241"/>
              </a:lnTo>
            </a:path>
          </a:pathLst>
        </a:custGeom>
      </dgm:spPr>
      <dgm:t>
        <a:bodyPr/>
        <a:lstStyle/>
        <a:p>
          <a:endParaRPr lang="ru-RU"/>
        </a:p>
      </dgm:t>
    </dgm:pt>
    <dgm:pt modelId="{887B45CB-7787-4EB7-9665-1967C5ED9659}" type="pres">
      <dgm:prSet presAssocID="{6F5DEA9B-00B8-421E-AA27-2A2AF2C38013}" presName="hierRoot4" presStyleCnt="0"/>
      <dgm:spPr/>
    </dgm:pt>
    <dgm:pt modelId="{00EE6693-D11E-4348-8003-A5BDE111EE55}" type="pres">
      <dgm:prSet presAssocID="{6F5DEA9B-00B8-421E-AA27-2A2AF2C38013}" presName="composite4" presStyleCnt="0"/>
      <dgm:spPr/>
    </dgm:pt>
    <dgm:pt modelId="{7C579C0D-4CFE-43BC-B4E1-C681A3783A6A}" type="pres">
      <dgm:prSet presAssocID="{6F5DEA9B-00B8-421E-AA27-2A2AF2C38013}" presName="background4" presStyleLbl="node4" presStyleIdx="3" presStyleCnt="5"/>
      <dgm:spPr>
        <a:xfrm>
          <a:off x="8889" y="4877676"/>
          <a:ext cx="3978561" cy="51369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F4ABD036-1C28-47B7-84F6-DB0794549FBB}" type="pres">
      <dgm:prSet presAssocID="{6F5DEA9B-00B8-421E-AA27-2A2AF2C38013}" presName="text4" presStyleLbl="fgAcc4" presStyleIdx="3" presStyleCnt="5" custScaleX="491809">
        <dgm:presLayoutVars>
          <dgm:chPref val="3"/>
        </dgm:presLayoutVars>
      </dgm:prSet>
      <dgm:spPr>
        <a:prstGeom prst="roundRect">
          <a:avLst>
            <a:gd name="adj" fmla="val 10000"/>
          </a:avLst>
        </a:prstGeom>
      </dgm:spPr>
      <dgm:t>
        <a:bodyPr/>
        <a:lstStyle/>
        <a:p>
          <a:endParaRPr lang="ru-RU"/>
        </a:p>
      </dgm:t>
    </dgm:pt>
    <dgm:pt modelId="{D831E13A-A7D0-4862-B02B-42682519BC2C}" type="pres">
      <dgm:prSet presAssocID="{6F5DEA9B-00B8-421E-AA27-2A2AF2C38013}" presName="hierChild5" presStyleCnt="0"/>
      <dgm:spPr/>
    </dgm:pt>
    <dgm:pt modelId="{61CE18EF-140B-4CCE-AF8D-85256AC7704F}" type="pres">
      <dgm:prSet presAssocID="{FFCC1426-3644-4EEE-B3E4-7426F2DC5A55}" presName="Name23" presStyleLbl="parChTrans1D4" presStyleIdx="4" presStyleCnt="5"/>
      <dgm:spPr>
        <a:custGeom>
          <a:avLst/>
          <a:gdLst/>
          <a:ahLst/>
          <a:cxnLst/>
          <a:rect l="0" t="0" r="0" b="0"/>
          <a:pathLst>
            <a:path>
              <a:moveTo>
                <a:pt x="45720" y="0"/>
              </a:moveTo>
              <a:lnTo>
                <a:pt x="45720" y="235273"/>
              </a:lnTo>
            </a:path>
          </a:pathLst>
        </a:custGeom>
      </dgm:spPr>
      <dgm:t>
        <a:bodyPr/>
        <a:lstStyle/>
        <a:p>
          <a:endParaRPr lang="ru-RU"/>
        </a:p>
      </dgm:t>
    </dgm:pt>
    <dgm:pt modelId="{678F540C-CB20-400C-A5C8-24E35D2BCD8F}" type="pres">
      <dgm:prSet presAssocID="{3114308A-FF2B-4552-8869-2D664831289C}" presName="hierRoot4" presStyleCnt="0"/>
      <dgm:spPr/>
    </dgm:pt>
    <dgm:pt modelId="{D727F9B6-31AE-468A-B262-6D68AEDA3776}" type="pres">
      <dgm:prSet presAssocID="{3114308A-FF2B-4552-8869-2D664831289C}" presName="composite4" presStyleCnt="0"/>
      <dgm:spPr/>
    </dgm:pt>
    <dgm:pt modelId="{581E6F1D-ABBE-4A7D-910A-4087578D27AB}" type="pres">
      <dgm:prSet presAssocID="{3114308A-FF2B-4552-8869-2D664831289C}" presName="background4" presStyleLbl="node4" presStyleIdx="4" presStyleCnt="5"/>
      <dgm:spPr>
        <a:xfrm>
          <a:off x="29190" y="5626642"/>
          <a:ext cx="3937959" cy="465446"/>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A06BF21B-5107-4C8F-9432-17F0754A4707}" type="pres">
      <dgm:prSet presAssocID="{3114308A-FF2B-4552-8869-2D664831289C}" presName="text4" presStyleLbl="fgAcc4" presStyleIdx="4" presStyleCnt="5" custScaleX="486790" custScaleY="90608">
        <dgm:presLayoutVars>
          <dgm:chPref val="3"/>
        </dgm:presLayoutVars>
      </dgm:prSet>
      <dgm:spPr>
        <a:prstGeom prst="roundRect">
          <a:avLst>
            <a:gd name="adj" fmla="val 10000"/>
          </a:avLst>
        </a:prstGeom>
      </dgm:spPr>
      <dgm:t>
        <a:bodyPr/>
        <a:lstStyle/>
        <a:p>
          <a:endParaRPr lang="ru-RU"/>
        </a:p>
      </dgm:t>
    </dgm:pt>
    <dgm:pt modelId="{31B44A55-BDFE-4EC3-9A5C-F9DCF830049D}" type="pres">
      <dgm:prSet presAssocID="{3114308A-FF2B-4552-8869-2D664831289C}" presName="hierChild5" presStyleCnt="0"/>
      <dgm:spPr/>
    </dgm:pt>
  </dgm:ptLst>
  <dgm:cxnLst>
    <dgm:cxn modelId="{BA35EEFF-C451-433D-A1AD-B86F65B2A0FE}" type="presOf" srcId="{1C786B6A-C163-4CB2-9A3B-BD70C84150BF}" destId="{88B45125-6FB1-4BDD-9AC7-75A97F4F1B90}" srcOrd="0" destOrd="0" presId="urn:microsoft.com/office/officeart/2005/8/layout/hierarchy1"/>
    <dgm:cxn modelId="{14601C14-0C12-41A2-9736-39A5BA6C83BD}" type="presOf" srcId="{AC380F3B-B786-42F6-BB58-B269C2365A7C}" destId="{2E5696B8-CD47-4FA1-91B5-BD468CE25EC5}" srcOrd="0" destOrd="0" presId="urn:microsoft.com/office/officeart/2005/8/layout/hierarchy1"/>
    <dgm:cxn modelId="{F9FE7E52-6162-488C-A6BC-0BB27B6FA5D1}" type="presOf" srcId="{BC9DEF3B-ED42-4302-9156-75BC457A6CFA}" destId="{461C8912-D23D-4FCE-9B91-EA52330F66E6}" srcOrd="0" destOrd="0" presId="urn:microsoft.com/office/officeart/2005/8/layout/hierarchy1"/>
    <dgm:cxn modelId="{D58E66A0-B521-4275-A80A-ED0CA21D203C}" type="presOf" srcId="{40D9652A-E4B1-4F67-9DF6-B913F82E99E1}" destId="{043FC208-5222-462E-AF44-C3783E46A25A}" srcOrd="0" destOrd="0" presId="urn:microsoft.com/office/officeart/2005/8/layout/hierarchy1"/>
    <dgm:cxn modelId="{E0F1FD43-0723-4B38-9DE5-AFB4CBC48E23}" type="presOf" srcId="{237D0256-EF0E-42FF-885D-8FB2656DE8E2}" destId="{B01752AB-793B-4D09-8821-FEFD4E5AE827}" srcOrd="0" destOrd="0" presId="urn:microsoft.com/office/officeart/2005/8/layout/hierarchy1"/>
    <dgm:cxn modelId="{7C6713B3-65BD-471B-95DB-FF627C28A313}" srcId="{CB34936B-1632-43BA-9608-A76A7B72A7ED}" destId="{634C5EE9-9467-4FC0-9718-C1826CD68AE8}" srcOrd="0" destOrd="0" parTransId="{1C786B6A-C163-4CB2-9A3B-BD70C84150BF}" sibTransId="{B43AC497-CED9-4357-8035-E445CE8D636F}"/>
    <dgm:cxn modelId="{1FF6C7C1-7332-44C7-9581-21697A1466C4}" type="presOf" srcId="{EDDEA0DB-1E33-4E50-BA12-85E5E340DBEE}" destId="{B23BFEEC-6B5F-40A8-AA0C-F13C9D343CC9}" srcOrd="0" destOrd="0" presId="urn:microsoft.com/office/officeart/2005/8/layout/hierarchy1"/>
    <dgm:cxn modelId="{0F27F852-6816-4F05-9D8B-925FEF7F0CC3}" type="presOf" srcId="{70560851-9334-4FC8-A7E1-C9F9180DE7A8}" destId="{56444DF1-EB75-4F2F-B0FB-3FF9B8DD47BF}" srcOrd="0" destOrd="0" presId="urn:microsoft.com/office/officeart/2005/8/layout/hierarchy1"/>
    <dgm:cxn modelId="{8DF5ED1B-F9E2-4071-AEEE-0EAC08B14990}" type="presOf" srcId="{48CD4055-AD7D-46BE-8B83-A7A2D05D6A32}" destId="{20DD9D13-58FE-4E0E-ADEB-6B211420E7C1}" srcOrd="0" destOrd="0" presId="urn:microsoft.com/office/officeart/2005/8/layout/hierarchy1"/>
    <dgm:cxn modelId="{73ED1B26-005C-4CA8-88C2-56CCA7B35D97}" type="presOf" srcId="{132F2942-5F50-4C29-9844-C115FF6A570D}" destId="{F8256E41-83D8-46CE-9DF9-A17E31807894}" srcOrd="0" destOrd="0" presId="urn:microsoft.com/office/officeart/2005/8/layout/hierarchy1"/>
    <dgm:cxn modelId="{BA0C6CB8-DAE8-44A5-B6A9-7D6F352BDAA6}" type="presOf" srcId="{3114308A-FF2B-4552-8869-2D664831289C}" destId="{A06BF21B-5107-4C8F-9432-17F0754A4707}" srcOrd="0" destOrd="0" presId="urn:microsoft.com/office/officeart/2005/8/layout/hierarchy1"/>
    <dgm:cxn modelId="{96B1E855-0145-4798-9D2E-31416632B862}" srcId="{70560851-9334-4FC8-A7E1-C9F9180DE7A8}" destId="{132F2942-5F50-4C29-9844-C115FF6A570D}" srcOrd="0" destOrd="0" parTransId="{40D9652A-E4B1-4F67-9DF6-B913F82E99E1}" sibTransId="{785B79C4-1221-48C6-A4B8-D5E37BDBBAE3}"/>
    <dgm:cxn modelId="{5DC44DC6-7B7F-440B-B77B-8DE308B6C7CA}" type="presOf" srcId="{07D79858-E51E-45A0-ABAA-62CF5FD883F5}" destId="{FF205D6C-3844-4839-9D85-DC0043672258}" srcOrd="0" destOrd="0" presId="urn:microsoft.com/office/officeart/2005/8/layout/hierarchy1"/>
    <dgm:cxn modelId="{283AD23B-0FE3-4A32-8ACD-2C6C239832D1}" srcId="{237D0256-EF0E-42FF-885D-8FB2656DE8E2}" destId="{CB34936B-1632-43BA-9608-A76A7B72A7ED}" srcOrd="0" destOrd="0" parTransId="{48CD4055-AD7D-46BE-8B83-A7A2D05D6A32}" sibTransId="{46D5E9C5-73FD-45D7-B73E-951766CEB0DB}"/>
    <dgm:cxn modelId="{99D6972F-711E-43DD-AE29-72AFB7A69AFE}" type="presOf" srcId="{634C5EE9-9467-4FC0-9718-C1826CD68AE8}" destId="{467DF39D-56BF-4EE3-BAEF-3534D832B744}" srcOrd="0" destOrd="0" presId="urn:microsoft.com/office/officeart/2005/8/layout/hierarchy1"/>
    <dgm:cxn modelId="{E3DB2B69-3082-4B7C-B686-AF4D07559FF3}" srcId="{6F5DEA9B-00B8-421E-AA27-2A2AF2C38013}" destId="{3114308A-FF2B-4552-8869-2D664831289C}" srcOrd="0" destOrd="0" parTransId="{FFCC1426-3644-4EEE-B3E4-7426F2DC5A55}" sibTransId="{18F40DE6-2DC9-4E6C-B8AA-AD3DF179998F}"/>
    <dgm:cxn modelId="{490C2587-B2ED-4250-966E-A5823F82D1FD}" srcId="{BC9DEF3B-ED42-4302-9156-75BC457A6CFA}" destId="{70560851-9334-4FC8-A7E1-C9F9180DE7A8}" srcOrd="0" destOrd="0" parTransId="{F1997976-1AB5-43C4-A507-FFF9A9EB62E4}" sibTransId="{ECE449C4-A4FB-48AA-BD73-CFEEE230CB93}"/>
    <dgm:cxn modelId="{074F6C6A-9BFF-42B4-94C5-944B82FDEF7A}" type="presOf" srcId="{6F5DEA9B-00B8-421E-AA27-2A2AF2C38013}" destId="{F4ABD036-1C28-47B7-84F6-DB0794549FBB}" srcOrd="0" destOrd="0" presId="urn:microsoft.com/office/officeart/2005/8/layout/hierarchy1"/>
    <dgm:cxn modelId="{6F65A9AD-C56D-405F-9503-EA7FBA77C541}" type="presOf" srcId="{CB34936B-1632-43BA-9608-A76A7B72A7ED}" destId="{F05749D0-5678-4648-894E-C3099BBBA339}" srcOrd="0" destOrd="0" presId="urn:microsoft.com/office/officeart/2005/8/layout/hierarchy1"/>
    <dgm:cxn modelId="{9719D484-568C-4A74-9271-C464A91EA3C2}" type="presOf" srcId="{FFCC1426-3644-4EEE-B3E4-7426F2DC5A55}" destId="{61CE18EF-140B-4CCE-AF8D-85256AC7704F}" srcOrd="0" destOrd="0" presId="urn:microsoft.com/office/officeart/2005/8/layout/hierarchy1"/>
    <dgm:cxn modelId="{F009AF6D-498B-40AF-941C-8492B502E2DE}" srcId="{132F2942-5F50-4C29-9844-C115FF6A570D}" destId="{237D0256-EF0E-42FF-885D-8FB2656DE8E2}" srcOrd="0" destOrd="0" parTransId="{07D79858-E51E-45A0-ABAA-62CF5FD883F5}" sibTransId="{40134294-F57E-4EE5-9332-AB20A9897426}"/>
    <dgm:cxn modelId="{C8EEC67E-35BC-48E6-A3D4-A8EBBE3D4CAE}" srcId="{AC380F3B-B786-42F6-BB58-B269C2365A7C}" destId="{6F5DEA9B-00B8-421E-AA27-2A2AF2C38013}" srcOrd="0" destOrd="0" parTransId="{EDDEA0DB-1E33-4E50-BA12-85E5E340DBEE}" sibTransId="{F9C5FFDA-A092-4F1C-96DD-88D0A838681B}"/>
    <dgm:cxn modelId="{BB028840-19CA-4AF1-B4FF-7A2B9E0C272A}" type="presOf" srcId="{2BA0D335-A66D-44CD-B7EF-0EDBB496DC0B}" destId="{9A7CC0DB-A035-4C01-9315-ACC4C9CC6A72}" srcOrd="0" destOrd="0" presId="urn:microsoft.com/office/officeart/2005/8/layout/hierarchy1"/>
    <dgm:cxn modelId="{EA34796A-AB4C-4535-B124-1B8558E9CE43}" srcId="{634C5EE9-9467-4FC0-9718-C1826CD68AE8}" destId="{AC380F3B-B786-42F6-BB58-B269C2365A7C}" srcOrd="0" destOrd="0" parTransId="{2BA0D335-A66D-44CD-B7EF-0EDBB496DC0B}" sibTransId="{D06C8470-FF84-4E8E-ADEB-DC5DC2F2AAC7}"/>
    <dgm:cxn modelId="{67921AA5-C280-4560-AB8F-8E8A4A7D2424}" type="presParOf" srcId="{461C8912-D23D-4FCE-9B91-EA52330F66E6}" destId="{CB8CA4D2-01C0-438A-BA34-297B121EA3A3}" srcOrd="0" destOrd="0" presId="urn:microsoft.com/office/officeart/2005/8/layout/hierarchy1"/>
    <dgm:cxn modelId="{8B2C265A-5EB4-4CFC-9553-0A4EB56AB228}" type="presParOf" srcId="{CB8CA4D2-01C0-438A-BA34-297B121EA3A3}" destId="{915A7D5F-DE2C-4CE7-A63C-A49814A1ED53}" srcOrd="0" destOrd="0" presId="urn:microsoft.com/office/officeart/2005/8/layout/hierarchy1"/>
    <dgm:cxn modelId="{E8570FA7-2BDF-429B-865C-E09908757A18}" type="presParOf" srcId="{915A7D5F-DE2C-4CE7-A63C-A49814A1ED53}" destId="{374B06B5-D1EF-49D7-9831-AF9ACCBC225F}" srcOrd="0" destOrd="0" presId="urn:microsoft.com/office/officeart/2005/8/layout/hierarchy1"/>
    <dgm:cxn modelId="{AB5FB1A7-7EFE-45A4-8F50-C9C56CB374FD}" type="presParOf" srcId="{915A7D5F-DE2C-4CE7-A63C-A49814A1ED53}" destId="{56444DF1-EB75-4F2F-B0FB-3FF9B8DD47BF}" srcOrd="1" destOrd="0" presId="urn:microsoft.com/office/officeart/2005/8/layout/hierarchy1"/>
    <dgm:cxn modelId="{BB3A529C-3FC7-404D-8C9E-ECF85063489D}" type="presParOf" srcId="{CB8CA4D2-01C0-438A-BA34-297B121EA3A3}" destId="{D7122482-A1EF-4EB3-B575-04BC26487C20}" srcOrd="1" destOrd="0" presId="urn:microsoft.com/office/officeart/2005/8/layout/hierarchy1"/>
    <dgm:cxn modelId="{CC18967C-E27E-4862-9031-C8237B4C68A3}" type="presParOf" srcId="{D7122482-A1EF-4EB3-B575-04BC26487C20}" destId="{043FC208-5222-462E-AF44-C3783E46A25A}" srcOrd="0" destOrd="0" presId="urn:microsoft.com/office/officeart/2005/8/layout/hierarchy1"/>
    <dgm:cxn modelId="{70C6B6D4-CA3E-4A2A-AA06-2D72A866B1E7}" type="presParOf" srcId="{D7122482-A1EF-4EB3-B575-04BC26487C20}" destId="{6014A7EE-B4DA-45B4-A8F1-D059A57E7734}" srcOrd="1" destOrd="0" presId="urn:microsoft.com/office/officeart/2005/8/layout/hierarchy1"/>
    <dgm:cxn modelId="{E27BA187-1539-45B8-B03D-609D071A6936}" type="presParOf" srcId="{6014A7EE-B4DA-45B4-A8F1-D059A57E7734}" destId="{06DA996E-7D54-4AA0-80AC-EAC55AB2F7AD}" srcOrd="0" destOrd="0" presId="urn:microsoft.com/office/officeart/2005/8/layout/hierarchy1"/>
    <dgm:cxn modelId="{7375C0A3-78C9-43C3-B8BC-6523D43F723D}" type="presParOf" srcId="{06DA996E-7D54-4AA0-80AC-EAC55AB2F7AD}" destId="{430AD4A7-51A3-40F6-B92B-16C9045DA248}" srcOrd="0" destOrd="0" presId="urn:microsoft.com/office/officeart/2005/8/layout/hierarchy1"/>
    <dgm:cxn modelId="{7248B4E4-7B11-49DB-97D4-077FBBE0C904}" type="presParOf" srcId="{06DA996E-7D54-4AA0-80AC-EAC55AB2F7AD}" destId="{F8256E41-83D8-46CE-9DF9-A17E31807894}" srcOrd="1" destOrd="0" presId="urn:microsoft.com/office/officeart/2005/8/layout/hierarchy1"/>
    <dgm:cxn modelId="{78BFD091-FBDF-471D-8DC5-2D42ECF91B01}" type="presParOf" srcId="{6014A7EE-B4DA-45B4-A8F1-D059A57E7734}" destId="{7C56D61B-F36D-4D3D-919C-E1CBF72D03B2}" srcOrd="1" destOrd="0" presId="urn:microsoft.com/office/officeart/2005/8/layout/hierarchy1"/>
    <dgm:cxn modelId="{ABB85E04-3C76-47C6-B1B6-60776FD7028D}" type="presParOf" srcId="{7C56D61B-F36D-4D3D-919C-E1CBF72D03B2}" destId="{FF205D6C-3844-4839-9D85-DC0043672258}" srcOrd="0" destOrd="0" presId="urn:microsoft.com/office/officeart/2005/8/layout/hierarchy1"/>
    <dgm:cxn modelId="{9C9096C3-AAB9-4671-91D3-44DCDBD11665}" type="presParOf" srcId="{7C56D61B-F36D-4D3D-919C-E1CBF72D03B2}" destId="{181CA500-2C05-4158-8B61-856BF1778E8D}" srcOrd="1" destOrd="0" presId="urn:microsoft.com/office/officeart/2005/8/layout/hierarchy1"/>
    <dgm:cxn modelId="{4BD3C9CE-1CF6-4E27-81F7-B4AECCAEAF6E}" type="presParOf" srcId="{181CA500-2C05-4158-8B61-856BF1778E8D}" destId="{ADD9EE18-172A-4464-8CB9-6B605A008AB6}" srcOrd="0" destOrd="0" presId="urn:microsoft.com/office/officeart/2005/8/layout/hierarchy1"/>
    <dgm:cxn modelId="{17E9DE8B-7249-4454-9C05-8AD66E29F0B3}" type="presParOf" srcId="{ADD9EE18-172A-4464-8CB9-6B605A008AB6}" destId="{AC7B8BC9-50A4-40BD-9083-60650231C547}" srcOrd="0" destOrd="0" presId="urn:microsoft.com/office/officeart/2005/8/layout/hierarchy1"/>
    <dgm:cxn modelId="{1CECB679-A48F-45B0-9A59-970CAFBCD34D}" type="presParOf" srcId="{ADD9EE18-172A-4464-8CB9-6B605A008AB6}" destId="{B01752AB-793B-4D09-8821-FEFD4E5AE827}" srcOrd="1" destOrd="0" presId="urn:microsoft.com/office/officeart/2005/8/layout/hierarchy1"/>
    <dgm:cxn modelId="{5190214F-49D8-4995-85BC-756960A00779}" type="presParOf" srcId="{181CA500-2C05-4158-8B61-856BF1778E8D}" destId="{A6D02A23-9EAE-4D85-BBDA-EDDBD3511A06}" srcOrd="1" destOrd="0" presId="urn:microsoft.com/office/officeart/2005/8/layout/hierarchy1"/>
    <dgm:cxn modelId="{D5A2D23C-374E-481E-B0D2-52E78AD63BD1}" type="presParOf" srcId="{A6D02A23-9EAE-4D85-BBDA-EDDBD3511A06}" destId="{20DD9D13-58FE-4E0E-ADEB-6B211420E7C1}" srcOrd="0" destOrd="0" presId="urn:microsoft.com/office/officeart/2005/8/layout/hierarchy1"/>
    <dgm:cxn modelId="{2F1B539E-8C70-49D6-B0B9-D1FDBE5037A3}" type="presParOf" srcId="{A6D02A23-9EAE-4D85-BBDA-EDDBD3511A06}" destId="{16D436F2-EE0D-42DC-8CA7-5AFCF34C6E61}" srcOrd="1" destOrd="0" presId="urn:microsoft.com/office/officeart/2005/8/layout/hierarchy1"/>
    <dgm:cxn modelId="{D6BD1085-6566-4B8C-A931-65A61C3CEDE7}" type="presParOf" srcId="{16D436F2-EE0D-42DC-8CA7-5AFCF34C6E61}" destId="{4738AE20-CEDF-491B-A2C3-37C1069F7A61}" srcOrd="0" destOrd="0" presId="urn:microsoft.com/office/officeart/2005/8/layout/hierarchy1"/>
    <dgm:cxn modelId="{8C8B5BEE-EE31-4E52-87F5-224C129A2170}" type="presParOf" srcId="{4738AE20-CEDF-491B-A2C3-37C1069F7A61}" destId="{FB556AD5-67B3-4477-AB34-B1EC0A91EB03}" srcOrd="0" destOrd="0" presId="urn:microsoft.com/office/officeart/2005/8/layout/hierarchy1"/>
    <dgm:cxn modelId="{B5EF3811-EBBB-4172-A916-777F6F529CEE}" type="presParOf" srcId="{4738AE20-CEDF-491B-A2C3-37C1069F7A61}" destId="{F05749D0-5678-4648-894E-C3099BBBA339}" srcOrd="1" destOrd="0" presId="urn:microsoft.com/office/officeart/2005/8/layout/hierarchy1"/>
    <dgm:cxn modelId="{490E487A-E15E-474E-B40F-7D7D0405A464}" type="presParOf" srcId="{16D436F2-EE0D-42DC-8CA7-5AFCF34C6E61}" destId="{DE248774-6403-47F2-85FD-F70CEE09089E}" srcOrd="1" destOrd="0" presId="urn:microsoft.com/office/officeart/2005/8/layout/hierarchy1"/>
    <dgm:cxn modelId="{A25D3630-15D1-4986-82CF-7A341E9AD713}" type="presParOf" srcId="{DE248774-6403-47F2-85FD-F70CEE09089E}" destId="{88B45125-6FB1-4BDD-9AC7-75A97F4F1B90}" srcOrd="0" destOrd="0" presId="urn:microsoft.com/office/officeart/2005/8/layout/hierarchy1"/>
    <dgm:cxn modelId="{68FBA48B-EEEE-49F1-A832-EE0E01269C42}" type="presParOf" srcId="{DE248774-6403-47F2-85FD-F70CEE09089E}" destId="{E6A73251-5968-4B78-A928-58895DFE3E49}" srcOrd="1" destOrd="0" presId="urn:microsoft.com/office/officeart/2005/8/layout/hierarchy1"/>
    <dgm:cxn modelId="{C17DE293-4858-4DD7-AE26-0735CA0B89CF}" type="presParOf" srcId="{E6A73251-5968-4B78-A928-58895DFE3E49}" destId="{498EE7F3-85CD-4CE9-BFB8-D6300EAB5431}" srcOrd="0" destOrd="0" presId="urn:microsoft.com/office/officeart/2005/8/layout/hierarchy1"/>
    <dgm:cxn modelId="{44B716ED-0E8F-4A6C-B3D5-3BDB90C84772}" type="presParOf" srcId="{498EE7F3-85CD-4CE9-BFB8-D6300EAB5431}" destId="{B233CBF0-47C4-4328-BDF6-6C50FF2F16C4}" srcOrd="0" destOrd="0" presId="urn:microsoft.com/office/officeart/2005/8/layout/hierarchy1"/>
    <dgm:cxn modelId="{8476C9BA-E484-43F9-B70A-F767CFB60B37}" type="presParOf" srcId="{498EE7F3-85CD-4CE9-BFB8-D6300EAB5431}" destId="{467DF39D-56BF-4EE3-BAEF-3534D832B744}" srcOrd="1" destOrd="0" presId="urn:microsoft.com/office/officeart/2005/8/layout/hierarchy1"/>
    <dgm:cxn modelId="{F21C9622-DE7B-41D6-A65E-66574C3D5ED0}" type="presParOf" srcId="{E6A73251-5968-4B78-A928-58895DFE3E49}" destId="{E19476D4-1BFA-464A-87BF-8E1B3FAFD3B7}" srcOrd="1" destOrd="0" presId="urn:microsoft.com/office/officeart/2005/8/layout/hierarchy1"/>
    <dgm:cxn modelId="{E4362FAB-B4CC-42E6-86AD-53E51B3D5814}" type="presParOf" srcId="{E19476D4-1BFA-464A-87BF-8E1B3FAFD3B7}" destId="{9A7CC0DB-A035-4C01-9315-ACC4C9CC6A72}" srcOrd="0" destOrd="0" presId="urn:microsoft.com/office/officeart/2005/8/layout/hierarchy1"/>
    <dgm:cxn modelId="{B50BBA08-976F-4741-B77E-49EA7BDE7FD1}" type="presParOf" srcId="{E19476D4-1BFA-464A-87BF-8E1B3FAFD3B7}" destId="{49061520-33EF-4CA7-B3AE-8CE99216E4CB}" srcOrd="1" destOrd="0" presId="urn:microsoft.com/office/officeart/2005/8/layout/hierarchy1"/>
    <dgm:cxn modelId="{BF2D671B-880C-49F0-8D17-AFA1D8166F63}" type="presParOf" srcId="{49061520-33EF-4CA7-B3AE-8CE99216E4CB}" destId="{CD78FB2C-23A5-444F-AF3E-97B16D6A7C22}" srcOrd="0" destOrd="0" presId="urn:microsoft.com/office/officeart/2005/8/layout/hierarchy1"/>
    <dgm:cxn modelId="{BCBAF404-3290-4C19-8B2E-B9B217D31991}" type="presParOf" srcId="{CD78FB2C-23A5-444F-AF3E-97B16D6A7C22}" destId="{152A2ED7-71D8-4059-ACAA-531E8EC7A924}" srcOrd="0" destOrd="0" presId="urn:microsoft.com/office/officeart/2005/8/layout/hierarchy1"/>
    <dgm:cxn modelId="{E3A4FE65-C3A0-4A64-B2F1-851559DB817E}" type="presParOf" srcId="{CD78FB2C-23A5-444F-AF3E-97B16D6A7C22}" destId="{2E5696B8-CD47-4FA1-91B5-BD468CE25EC5}" srcOrd="1" destOrd="0" presId="urn:microsoft.com/office/officeart/2005/8/layout/hierarchy1"/>
    <dgm:cxn modelId="{58A5DEF6-589A-4E6F-8289-7E62E0964537}" type="presParOf" srcId="{49061520-33EF-4CA7-B3AE-8CE99216E4CB}" destId="{202E3681-708A-487F-A3AF-6C064524C9E7}" srcOrd="1" destOrd="0" presId="urn:microsoft.com/office/officeart/2005/8/layout/hierarchy1"/>
    <dgm:cxn modelId="{F85DABC7-E5C8-4355-8623-41FFF68271DF}" type="presParOf" srcId="{202E3681-708A-487F-A3AF-6C064524C9E7}" destId="{B23BFEEC-6B5F-40A8-AA0C-F13C9D343CC9}" srcOrd="0" destOrd="0" presId="urn:microsoft.com/office/officeart/2005/8/layout/hierarchy1"/>
    <dgm:cxn modelId="{B7656D0B-03DE-448C-A401-A831B7143FAC}" type="presParOf" srcId="{202E3681-708A-487F-A3AF-6C064524C9E7}" destId="{887B45CB-7787-4EB7-9665-1967C5ED9659}" srcOrd="1" destOrd="0" presId="urn:microsoft.com/office/officeart/2005/8/layout/hierarchy1"/>
    <dgm:cxn modelId="{F25C450B-1273-4673-B00A-871798EE4051}" type="presParOf" srcId="{887B45CB-7787-4EB7-9665-1967C5ED9659}" destId="{00EE6693-D11E-4348-8003-A5BDE111EE55}" srcOrd="0" destOrd="0" presId="urn:microsoft.com/office/officeart/2005/8/layout/hierarchy1"/>
    <dgm:cxn modelId="{A1402F82-4AD1-4D24-B122-522577C785F4}" type="presParOf" srcId="{00EE6693-D11E-4348-8003-A5BDE111EE55}" destId="{7C579C0D-4CFE-43BC-B4E1-C681A3783A6A}" srcOrd="0" destOrd="0" presId="urn:microsoft.com/office/officeart/2005/8/layout/hierarchy1"/>
    <dgm:cxn modelId="{49D77EA8-13E8-4438-8B65-DF38C9199FF5}" type="presParOf" srcId="{00EE6693-D11E-4348-8003-A5BDE111EE55}" destId="{F4ABD036-1C28-47B7-84F6-DB0794549FBB}" srcOrd="1" destOrd="0" presId="urn:microsoft.com/office/officeart/2005/8/layout/hierarchy1"/>
    <dgm:cxn modelId="{F5C0B301-BEF0-41E0-9DAF-E1DAE0379242}" type="presParOf" srcId="{887B45CB-7787-4EB7-9665-1967C5ED9659}" destId="{D831E13A-A7D0-4862-B02B-42682519BC2C}" srcOrd="1" destOrd="0" presId="urn:microsoft.com/office/officeart/2005/8/layout/hierarchy1"/>
    <dgm:cxn modelId="{FAE7BB60-7299-49B0-81B2-7BA11DF7FCE3}" type="presParOf" srcId="{D831E13A-A7D0-4862-B02B-42682519BC2C}" destId="{61CE18EF-140B-4CCE-AF8D-85256AC7704F}" srcOrd="0" destOrd="0" presId="urn:microsoft.com/office/officeart/2005/8/layout/hierarchy1"/>
    <dgm:cxn modelId="{28A68687-3FD2-486E-9EEB-36A43FDC1BB0}" type="presParOf" srcId="{D831E13A-A7D0-4862-B02B-42682519BC2C}" destId="{678F540C-CB20-400C-A5C8-24E35D2BCD8F}" srcOrd="1" destOrd="0" presId="urn:microsoft.com/office/officeart/2005/8/layout/hierarchy1"/>
    <dgm:cxn modelId="{C635FA96-4A21-4598-86CA-F43DA088449D}" type="presParOf" srcId="{678F540C-CB20-400C-A5C8-24E35D2BCD8F}" destId="{D727F9B6-31AE-468A-B262-6D68AEDA3776}" srcOrd="0" destOrd="0" presId="urn:microsoft.com/office/officeart/2005/8/layout/hierarchy1"/>
    <dgm:cxn modelId="{CE13BF75-1806-4B9D-9D77-609F98952545}" type="presParOf" srcId="{D727F9B6-31AE-468A-B262-6D68AEDA3776}" destId="{581E6F1D-ABBE-4A7D-910A-4087578D27AB}" srcOrd="0" destOrd="0" presId="urn:microsoft.com/office/officeart/2005/8/layout/hierarchy1"/>
    <dgm:cxn modelId="{7C882163-76E7-4490-932E-A6A692B7AFFF}" type="presParOf" srcId="{D727F9B6-31AE-468A-B262-6D68AEDA3776}" destId="{A06BF21B-5107-4C8F-9432-17F0754A4707}" srcOrd="1" destOrd="0" presId="urn:microsoft.com/office/officeart/2005/8/layout/hierarchy1"/>
    <dgm:cxn modelId="{7854F107-5C48-4906-8B86-F7DDE37046DC}" type="presParOf" srcId="{678F540C-CB20-400C-A5C8-24E35D2BCD8F}" destId="{31B44A55-BDFE-4EC3-9A5C-F9DCF830049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DEF3B-ED42-4302-9156-75BC457A6CFA}"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ru-RU"/>
        </a:p>
      </dgm:t>
    </dgm:pt>
    <dgm:pt modelId="{132F2942-5F50-4C29-9844-C115FF6A570D}">
      <dgm:prSet custT="1"/>
      <dgm:spPr>
        <a:xfrm>
          <a:off x="107699" y="1015616"/>
          <a:ext cx="3863366" cy="501718"/>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ctr"/>
          <a:r>
            <a:rPr lang="en-US" sz="1200" b="1" dirty="0">
              <a:latin typeface="Arial" panose="020B0604020202020204" pitchFamily="34" charset="0"/>
              <a:cs typeface="Arial" panose="020B0604020202020204" pitchFamily="34" charset="0"/>
            </a:rPr>
            <a:t>Mixing of powders and plasticizer</a:t>
          </a:r>
          <a:endParaRPr lang="uk-UA" sz="1200" baseline="-25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0D9652A-E4B1-4F67-9DF6-B913F82E99E1}" type="parTrans" cxnId="{96B1E855-0145-4798-9D2E-31416632B862}">
      <dgm:prSet/>
      <dgm:spPr>
        <a:xfrm>
          <a:off x="1905872" y="702426"/>
          <a:ext cx="91440" cy="229789"/>
        </a:xfrm>
        <a:custGeom>
          <a:avLst/>
          <a:gdLst/>
          <a:ahLst/>
          <a:cxnLst/>
          <a:rect l="0" t="0" r="0" b="0"/>
          <a:pathLst>
            <a:path>
              <a:moveTo>
                <a:pt x="45720" y="0"/>
              </a:moveTo>
              <a:lnTo>
                <a:pt x="45720" y="229789"/>
              </a:lnTo>
            </a:path>
          </a:pathLst>
        </a:custGeo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algn="ctr"/>
          <a:endParaRPr lang="uk-UA" sz="1400">
            <a:latin typeface="Arial" panose="020B0604020202020204" pitchFamily="34" charset="0"/>
            <a:cs typeface="Arial" panose="020B0604020202020204" pitchFamily="34" charset="0"/>
          </a:endParaRPr>
        </a:p>
      </dgm:t>
    </dgm:pt>
    <dgm:pt modelId="{785B79C4-1221-48C6-A4B8-D5E37BDBBAE3}" type="sibTrans" cxnId="{96B1E855-0145-4798-9D2E-31416632B862}">
      <dgm:prSet/>
      <dgm:spPr/>
      <dgm:t>
        <a:bodyPr/>
        <a:lstStyle/>
        <a:p>
          <a:pPr algn="ctr"/>
          <a:endParaRPr lang="uk-UA" sz="1400">
            <a:latin typeface="Arial" panose="020B0604020202020204" pitchFamily="34" charset="0"/>
            <a:cs typeface="Arial" panose="020B0604020202020204" pitchFamily="34" charset="0"/>
          </a:endParaRPr>
        </a:p>
      </dgm:t>
    </dgm:pt>
    <dgm:pt modelId="{CB34936B-1632-43BA-9608-A76A7B72A7ED}">
      <dgm:prSet custT="1"/>
      <dgm:spPr>
        <a:xfrm>
          <a:off x="89878" y="2478632"/>
          <a:ext cx="3899008" cy="501718"/>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ctr"/>
          <a:r>
            <a:rPr lang="en-US"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Pressing of</a:t>
          </a:r>
          <a:r>
            <a:rPr lang="uk-UA"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Ø8,55 </a:t>
          </a:r>
          <a:r>
            <a:rPr lang="en-US"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mm pellets</a:t>
          </a:r>
          <a:endParaRPr lang="uk-UA" sz="1200" b="1" strike="sngStrike" dirty="0">
            <a:solidFill>
              <a:srgbClr val="FF0000"/>
            </a:solidFill>
            <a:latin typeface="Arial" panose="020B0604020202020204" pitchFamily="34" charset="0"/>
            <a:ea typeface="+mn-ea"/>
            <a:cs typeface="Arial" panose="020B0604020202020204" pitchFamily="34" charset="0"/>
          </a:endParaRPr>
        </a:p>
      </dgm:t>
    </dgm:pt>
    <dgm:pt modelId="{48CD4055-AD7D-46BE-8B83-A7A2D05D6A32}" type="parTrans" cxnId="{283AD23B-0FE3-4A32-8ACD-2C6C239832D1}">
      <dgm:prSet/>
      <dgm:spPr>
        <a:xfrm>
          <a:off x="1905872" y="2165442"/>
          <a:ext cx="91440" cy="229789"/>
        </a:xfrm>
        <a:custGeom>
          <a:avLst/>
          <a:gdLst/>
          <a:ahLst/>
          <a:cxnLst/>
          <a:rect l="0" t="0" r="0" b="0"/>
          <a:pathLst>
            <a:path>
              <a:moveTo>
                <a:pt x="45720" y="0"/>
              </a:moveTo>
              <a:lnTo>
                <a:pt x="45720" y="22978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algn="ctr"/>
          <a:endParaRPr lang="uk-UA" sz="1400" dirty="0">
            <a:latin typeface="Arial" panose="020B0604020202020204" pitchFamily="34" charset="0"/>
            <a:cs typeface="Arial" panose="020B0604020202020204" pitchFamily="34" charset="0"/>
          </a:endParaRPr>
        </a:p>
      </dgm:t>
    </dgm:pt>
    <dgm:pt modelId="{46D5E9C5-73FD-45D7-B73E-951766CEB0DB}" type="sibTrans" cxnId="{283AD23B-0FE3-4A32-8ACD-2C6C239832D1}">
      <dgm:prSet/>
      <dgm:spPr/>
      <dgm:t>
        <a:bodyPr/>
        <a:lstStyle/>
        <a:p>
          <a:pPr algn="ctr"/>
          <a:endParaRPr lang="uk-UA" sz="1400">
            <a:latin typeface="Arial" panose="020B0604020202020204" pitchFamily="34" charset="0"/>
            <a:cs typeface="Arial" panose="020B0604020202020204" pitchFamily="34" charset="0"/>
          </a:endParaRPr>
        </a:p>
      </dgm:t>
    </dgm:pt>
    <dgm:pt modelId="{AC380F3B-B786-42F6-BB58-B269C2365A7C}">
      <dgm:prSet custT="1"/>
      <dgm:spPr>
        <a:xfrm>
          <a:off x="109524" y="3910426"/>
          <a:ext cx="3872768" cy="652048"/>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ctr"/>
          <a:r>
            <a:rPr lang="en-US" sz="1200" b="1" dirty="0">
              <a:latin typeface="Arial" panose="020B0604020202020204" pitchFamily="34" charset="0"/>
              <a:cs typeface="Arial" panose="020B0604020202020204" pitchFamily="34" charset="0"/>
            </a:rPr>
            <a:t>Sintering of pellets at 1650 °C in air atmosphere</a:t>
          </a:r>
          <a:endParaRPr lang="uk-UA" sz="1200" b="1"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BA0D335-A66D-44CD-B7EF-0EDBB496DC0B}" type="parTrans" cxnId="{EA34796A-AB4C-4535-B124-1B8558E9CE43}">
      <dgm:prSet/>
      <dgm:spPr>
        <a:xfrm>
          <a:off x="1912398" y="3590358"/>
          <a:ext cx="91440" cy="236668"/>
        </a:xfrm>
        <a:custGeom>
          <a:avLst/>
          <a:gdLst/>
          <a:ahLst/>
          <a:cxnLst/>
          <a:rect l="0" t="0" r="0" b="0"/>
          <a:pathLst>
            <a:path>
              <a:moveTo>
                <a:pt x="54425" y="0"/>
              </a:moveTo>
              <a:lnTo>
                <a:pt x="54425" y="163473"/>
              </a:lnTo>
              <a:lnTo>
                <a:pt x="45720" y="163473"/>
              </a:lnTo>
              <a:lnTo>
                <a:pt x="45720" y="236668"/>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algn="ctr"/>
          <a:endParaRPr lang="uk-UA" sz="1400" dirty="0">
            <a:latin typeface="Arial" panose="020B0604020202020204" pitchFamily="34" charset="0"/>
            <a:cs typeface="Arial" panose="020B0604020202020204" pitchFamily="34" charset="0"/>
          </a:endParaRPr>
        </a:p>
      </dgm:t>
    </dgm:pt>
    <dgm:pt modelId="{D06C8470-FF84-4E8E-ADEB-DC5DC2F2AAC7}" type="sibTrans" cxnId="{EA34796A-AB4C-4535-B124-1B8558E9CE43}">
      <dgm:prSet/>
      <dgm:spPr/>
      <dgm:t>
        <a:bodyPr/>
        <a:lstStyle/>
        <a:p>
          <a:pPr algn="ctr"/>
          <a:endParaRPr lang="uk-UA" sz="1400">
            <a:latin typeface="Arial" panose="020B0604020202020204" pitchFamily="34" charset="0"/>
            <a:cs typeface="Arial" panose="020B0604020202020204" pitchFamily="34" charset="0"/>
          </a:endParaRPr>
        </a:p>
      </dgm:t>
    </dgm:pt>
    <dgm:pt modelId="{6F5DEA9B-00B8-421E-AA27-2A2AF2C38013}">
      <dgm:prSet custT="1"/>
      <dgm:spPr>
        <a:xfrm>
          <a:off x="96471" y="4823486"/>
          <a:ext cx="3885821" cy="501718"/>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ctr"/>
          <a:r>
            <a:rPr lang="en-US" sz="1200" b="1" dirty="0">
              <a:latin typeface="Arial" panose="020B0604020202020204" pitchFamily="34" charset="0"/>
              <a:cs typeface="Arial" panose="020B0604020202020204" pitchFamily="34" charset="0"/>
            </a:rPr>
            <a:t>Polishing of pellets</a:t>
          </a:r>
          <a:endParaRPr lang="uk-UA"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EDDEA0DB-1E33-4E50-BA12-85E5E340DBEE}" type="parTrans" cxnId="{C8EEC67E-35BC-48E6-A3D4-A8EBBE3D4CAE}">
      <dgm:prSet/>
      <dgm:spPr>
        <a:xfrm>
          <a:off x="1905872" y="4479075"/>
          <a:ext cx="91440" cy="261011"/>
        </a:xfrm>
        <a:custGeom>
          <a:avLst/>
          <a:gdLst/>
          <a:ahLst/>
          <a:cxnLst/>
          <a:rect l="0" t="0" r="0" b="0"/>
          <a:pathLst>
            <a:path>
              <a:moveTo>
                <a:pt x="52246" y="0"/>
              </a:moveTo>
              <a:lnTo>
                <a:pt x="52246" y="187816"/>
              </a:lnTo>
              <a:lnTo>
                <a:pt x="45720" y="187816"/>
              </a:lnTo>
              <a:lnTo>
                <a:pt x="45720" y="261011"/>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algn="ctr"/>
          <a:endParaRPr lang="uk-UA" sz="1400" dirty="0">
            <a:latin typeface="Arial" panose="020B0604020202020204" pitchFamily="34" charset="0"/>
            <a:cs typeface="Arial" panose="020B0604020202020204" pitchFamily="34" charset="0"/>
          </a:endParaRPr>
        </a:p>
      </dgm:t>
    </dgm:pt>
    <dgm:pt modelId="{F9C5FFDA-A092-4F1C-96DD-88D0A838681B}" type="sibTrans" cxnId="{C8EEC67E-35BC-48E6-A3D4-A8EBBE3D4CAE}">
      <dgm:prSet/>
      <dgm:spPr/>
      <dgm:t>
        <a:bodyPr/>
        <a:lstStyle/>
        <a:p>
          <a:pPr algn="ctr"/>
          <a:endParaRPr lang="uk-UA" sz="1400">
            <a:latin typeface="Arial" panose="020B0604020202020204" pitchFamily="34" charset="0"/>
            <a:cs typeface="Arial" panose="020B0604020202020204" pitchFamily="34" charset="0"/>
          </a:endParaRPr>
        </a:p>
      </dgm:t>
    </dgm:pt>
    <dgm:pt modelId="{3114308A-FF2B-4552-8869-2D664831289C}">
      <dgm:prSet custT="1"/>
      <dgm:spPr>
        <a:xfrm>
          <a:off x="116299" y="5554995"/>
          <a:ext cx="3846165" cy="454597"/>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ctr"/>
          <a:r>
            <a:rPr lang="en-US" sz="1200" b="1" dirty="0">
              <a:latin typeface="Arial" panose="020B0604020202020204" pitchFamily="34" charset="0"/>
              <a:cs typeface="Arial" panose="020B0604020202020204" pitchFamily="34" charset="0"/>
            </a:rPr>
            <a:t>Final inspection of dysprosium </a:t>
          </a:r>
          <a:r>
            <a:rPr lang="en-US" sz="1200" b="1" dirty="0" err="1">
              <a:latin typeface="Arial" panose="020B0604020202020204" pitchFamily="34" charset="0"/>
              <a:cs typeface="Arial" panose="020B0604020202020204" pitchFamily="34" charset="0"/>
            </a:rPr>
            <a:t>titanate</a:t>
          </a:r>
          <a:r>
            <a:rPr lang="en-US" sz="1200" b="1" dirty="0">
              <a:latin typeface="Arial" panose="020B0604020202020204" pitchFamily="34" charset="0"/>
              <a:cs typeface="Arial" panose="020B0604020202020204" pitchFamily="34" charset="0"/>
            </a:rPr>
            <a:t> pellets, certification, and packaging</a:t>
          </a:r>
          <a:endParaRPr lang="uk-UA" sz="1200" dirty="0">
            <a:solidFill>
              <a:sysClr val="windowText" lastClr="000000"/>
            </a:solidFill>
            <a:latin typeface="Arial" panose="020B0604020202020204" pitchFamily="34" charset="0"/>
            <a:ea typeface="+mn-ea"/>
            <a:cs typeface="Arial" panose="020B0604020202020204" pitchFamily="34" charset="0"/>
          </a:endParaRPr>
        </a:p>
      </dgm:t>
    </dgm:pt>
    <dgm:pt modelId="{FFCC1426-3644-4EEE-B3E4-7426F2DC5A55}" type="parTrans" cxnId="{E3DB2B69-3082-4B7C-B686-AF4D07559FF3}">
      <dgm:prSet/>
      <dgm:spPr>
        <a:xfrm>
          <a:off x="1905872" y="5241805"/>
          <a:ext cx="91440" cy="229789"/>
        </a:xfrm>
        <a:custGeom>
          <a:avLst/>
          <a:gdLst/>
          <a:ahLst/>
          <a:cxnLst/>
          <a:rect l="0" t="0" r="0" b="0"/>
          <a:pathLst>
            <a:path>
              <a:moveTo>
                <a:pt x="45720" y="0"/>
              </a:moveTo>
              <a:lnTo>
                <a:pt x="45720" y="22978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algn="ctr"/>
          <a:endParaRPr lang="uk-UA" sz="1400">
            <a:latin typeface="Arial" panose="020B0604020202020204" pitchFamily="34" charset="0"/>
            <a:cs typeface="Arial" panose="020B0604020202020204" pitchFamily="34" charset="0"/>
          </a:endParaRPr>
        </a:p>
      </dgm:t>
    </dgm:pt>
    <dgm:pt modelId="{18F40DE6-2DC9-4E6C-B8AA-AD3DF179998F}" type="sibTrans" cxnId="{E3DB2B69-3082-4B7C-B686-AF4D07559FF3}">
      <dgm:prSet/>
      <dgm:spPr/>
      <dgm:t>
        <a:bodyPr/>
        <a:lstStyle/>
        <a:p>
          <a:pPr algn="ctr"/>
          <a:endParaRPr lang="uk-UA" sz="1400">
            <a:latin typeface="Arial" panose="020B0604020202020204" pitchFamily="34" charset="0"/>
            <a:cs typeface="Arial" panose="020B0604020202020204" pitchFamily="34" charset="0"/>
          </a:endParaRPr>
        </a:p>
      </dgm:t>
    </dgm:pt>
    <dgm:pt modelId="{70560851-9334-4FC8-A7E1-C9F9180DE7A8}">
      <dgm:prSet custT="1"/>
      <dgm:spPr>
        <a:xfrm>
          <a:off x="116299" y="284108"/>
          <a:ext cx="3846165" cy="501718"/>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ctr"/>
          <a:r>
            <a:rPr lang="en-US" sz="1200" b="1" dirty="0">
              <a:solidFill>
                <a:sysClr val="windowText" lastClr="000000"/>
              </a:solidFill>
              <a:latin typeface="Arial" panose="020B0604020202020204" pitchFamily="34" charset="0"/>
              <a:ea typeface="+mn-ea"/>
              <a:cs typeface="Arial" panose="020B0604020202020204" pitchFamily="34" charset="0"/>
            </a:rPr>
            <a:t>Incoming control of</a:t>
          </a:r>
          <a:r>
            <a:rPr lang="uk-UA" sz="1200" b="1" dirty="0">
              <a:solidFill>
                <a:sysClr val="windowText" lastClr="000000"/>
              </a:solidFill>
              <a:latin typeface="Arial" panose="020B0604020202020204" pitchFamily="34" charset="0"/>
              <a:ea typeface="+mn-ea"/>
              <a:cs typeface="Arial" panose="020B0604020202020204" pitchFamily="34" charset="0"/>
            </a:rPr>
            <a:t> TiO</a:t>
          </a:r>
          <a:r>
            <a:rPr lang="uk-UA" sz="1200" b="1" baseline="-25000" dirty="0">
              <a:solidFill>
                <a:sysClr val="windowText" lastClr="000000"/>
              </a:solidFill>
              <a:latin typeface="Arial" panose="020B0604020202020204" pitchFamily="34" charset="0"/>
              <a:ea typeface="+mn-ea"/>
              <a:cs typeface="Arial" panose="020B0604020202020204" pitchFamily="34" charset="0"/>
            </a:rPr>
            <a:t>2</a:t>
          </a:r>
          <a:r>
            <a:rPr lang="uk-UA" sz="1200" b="1" dirty="0">
              <a:solidFill>
                <a:sysClr val="windowText" lastClr="000000"/>
              </a:solidFill>
              <a:latin typeface="Arial" panose="020B0604020202020204" pitchFamily="34" charset="0"/>
              <a:ea typeface="+mn-ea"/>
              <a:cs typeface="Arial" panose="020B0604020202020204" pitchFamily="34" charset="0"/>
            </a:rPr>
            <a:t>, </a:t>
          </a:r>
          <a:r>
            <a:rPr lang="uk-UA" sz="1200" b="1"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Dy</a:t>
          </a:r>
          <a:r>
            <a:rPr lang="uk-UA" sz="1200" b="1" baseline="-250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2</a:t>
          </a:r>
          <a:r>
            <a:rPr lang="uk-UA" sz="1200" b="1"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a:t>
          </a:r>
          <a:r>
            <a:rPr lang="uk-UA" sz="1200" b="1" baseline="-250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3 </a:t>
          </a:r>
          <a:r>
            <a:rPr lang="en-US" sz="1200" b="1" dirty="0">
              <a:solidFill>
                <a:sysClr val="windowText" lastClr="000000"/>
              </a:solidFill>
              <a:latin typeface="Arial" panose="020B0604020202020204" pitchFamily="34" charset="0"/>
              <a:ea typeface="+mn-ea"/>
              <a:cs typeface="Arial" panose="020B0604020202020204" pitchFamily="34" charset="0"/>
            </a:rPr>
            <a:t>and</a:t>
          </a:r>
          <a:r>
            <a:rPr lang="uk-UA" sz="1200" b="1" dirty="0">
              <a:solidFill>
                <a:sysClr val="windowText" lastClr="000000"/>
              </a:solidFill>
              <a:latin typeface="Arial" panose="020B0604020202020204" pitchFamily="34" charset="0"/>
              <a:ea typeface="+mn-ea"/>
              <a:cs typeface="Arial" panose="020B0604020202020204" pitchFamily="34" charset="0"/>
            </a:rPr>
            <a:t> МоО</a:t>
          </a:r>
          <a:r>
            <a:rPr lang="uk-UA" sz="1200" b="1" baseline="-25000" dirty="0">
              <a:solidFill>
                <a:sysClr val="windowText" lastClr="000000"/>
              </a:solidFill>
              <a:latin typeface="Arial" panose="020B0604020202020204" pitchFamily="34" charset="0"/>
              <a:ea typeface="+mn-ea"/>
              <a:cs typeface="Arial" panose="020B0604020202020204" pitchFamily="34" charset="0"/>
            </a:rPr>
            <a:t>3</a:t>
          </a:r>
          <a:r>
            <a:rPr lang="uk-UA" sz="1200" b="1" baseline="-250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n-US" sz="1200" b="1" baseline="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powders</a:t>
          </a:r>
          <a:endParaRPr lang="uk-UA" sz="1200" b="1" baseline="-250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F1997976-1AB5-43C4-A507-FFF9A9EB62E4}" type="parTrans" cxnId="{490C2587-B2ED-4250-966E-A5823F82D1FD}">
      <dgm:prSet/>
      <dgm:spPr/>
      <dgm:t>
        <a:bodyPr/>
        <a:lstStyle/>
        <a:p>
          <a:pPr algn="ctr"/>
          <a:endParaRPr lang="uk-UA" sz="1400">
            <a:latin typeface="Arial" panose="020B0604020202020204" pitchFamily="34" charset="0"/>
            <a:cs typeface="Arial" panose="020B0604020202020204" pitchFamily="34" charset="0"/>
          </a:endParaRPr>
        </a:p>
      </dgm:t>
    </dgm:pt>
    <dgm:pt modelId="{ECE449C4-A4FB-48AA-BD73-CFEEE230CB93}" type="sibTrans" cxnId="{490C2587-B2ED-4250-966E-A5823F82D1FD}">
      <dgm:prSet/>
      <dgm:spPr/>
      <dgm:t>
        <a:bodyPr/>
        <a:lstStyle/>
        <a:p>
          <a:pPr algn="ctr"/>
          <a:endParaRPr lang="uk-UA" sz="1400">
            <a:latin typeface="Arial" panose="020B0604020202020204" pitchFamily="34" charset="0"/>
            <a:cs typeface="Arial" panose="020B0604020202020204" pitchFamily="34" charset="0"/>
          </a:endParaRPr>
        </a:p>
      </dgm:t>
    </dgm:pt>
    <dgm:pt modelId="{237D0256-EF0E-42FF-885D-8FB2656DE8E2}">
      <dgm:prSet custT="1"/>
      <dgm:spPr>
        <a:xfrm>
          <a:off x="119155" y="1747124"/>
          <a:ext cx="3840453" cy="501718"/>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ctr"/>
          <a:r>
            <a:rPr lang="en-US" sz="1200" b="1" dirty="0">
              <a:latin typeface="Arial" panose="020B0604020202020204" pitchFamily="34" charset="0"/>
              <a:cs typeface="Arial" panose="020B0604020202020204" pitchFamily="34" charset="0"/>
            </a:rPr>
            <a:t>Drying of the mixture</a:t>
          </a:r>
          <a:endParaRPr lang="uk-UA" sz="12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7D79858-E51E-45A0-ABAA-62CF5FD883F5}" type="parTrans" cxnId="{F009AF6D-498B-40AF-941C-8492B502E2DE}">
      <dgm:prSet/>
      <dgm:spPr>
        <a:xfrm>
          <a:off x="1905872" y="1433934"/>
          <a:ext cx="91440" cy="229789"/>
        </a:xfrm>
        <a:custGeom>
          <a:avLst/>
          <a:gdLst/>
          <a:ahLst/>
          <a:cxnLst/>
          <a:rect l="0" t="0" r="0" b="0"/>
          <a:pathLst>
            <a:path>
              <a:moveTo>
                <a:pt x="45720" y="0"/>
              </a:moveTo>
              <a:lnTo>
                <a:pt x="45720" y="22978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algn="ctr"/>
          <a:endParaRPr lang="uk-UA" sz="1400">
            <a:latin typeface="Arial" panose="020B0604020202020204" pitchFamily="34" charset="0"/>
            <a:cs typeface="Arial" panose="020B0604020202020204" pitchFamily="34" charset="0"/>
          </a:endParaRPr>
        </a:p>
      </dgm:t>
    </dgm:pt>
    <dgm:pt modelId="{40134294-F57E-4EE5-9332-AB20A9897426}" type="sibTrans" cxnId="{F009AF6D-498B-40AF-941C-8492B502E2DE}">
      <dgm:prSet/>
      <dgm:spPr/>
      <dgm:t>
        <a:bodyPr/>
        <a:lstStyle/>
        <a:p>
          <a:pPr algn="ctr"/>
          <a:endParaRPr lang="uk-UA" sz="1400">
            <a:latin typeface="Arial" panose="020B0604020202020204" pitchFamily="34" charset="0"/>
            <a:cs typeface="Arial" panose="020B0604020202020204" pitchFamily="34" charset="0"/>
          </a:endParaRPr>
        </a:p>
      </dgm:t>
    </dgm:pt>
    <dgm:pt modelId="{634C5EE9-9467-4FC0-9718-C1826CD68AE8}">
      <dgm:prSet custT="1"/>
      <dgm:spPr>
        <a:xfrm>
          <a:off x="118253" y="3172040"/>
          <a:ext cx="3872721" cy="501718"/>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ctr"/>
          <a:r>
            <a:rPr lang="en-US" sz="1200" b="1" dirty="0">
              <a:latin typeface="Arial" panose="020B0604020202020204" pitchFamily="34" charset="0"/>
              <a:cs typeface="Arial" panose="020B0604020202020204" pitchFamily="34" charset="0"/>
            </a:rPr>
            <a:t>Plasticizer annealing</a:t>
          </a:r>
          <a:endParaRPr lang="uk-UA" sz="1200" strike="sngStrike" dirty="0">
            <a:solidFill>
              <a:srgbClr val="FF0000"/>
            </a:solidFill>
            <a:latin typeface="Arial" panose="020B0604020202020204" pitchFamily="34" charset="0"/>
            <a:ea typeface="+mn-ea"/>
            <a:cs typeface="Arial" panose="020B0604020202020204" pitchFamily="34" charset="0"/>
          </a:endParaRPr>
        </a:p>
      </dgm:t>
    </dgm:pt>
    <dgm:pt modelId="{1C786B6A-C163-4CB2-9A3B-BD70C84150BF}" type="parTrans" cxnId="{7C6713B3-65BD-471B-95DB-FF627C28A313}">
      <dgm:prSet/>
      <dgm:spPr>
        <a:xfrm>
          <a:off x="1905872" y="2896950"/>
          <a:ext cx="91440" cy="191689"/>
        </a:xfrm>
        <a:custGeom>
          <a:avLst/>
          <a:gdLst/>
          <a:ahLst/>
          <a:cxnLst/>
          <a:rect l="0" t="0" r="0" b="0"/>
          <a:pathLst>
            <a:path>
              <a:moveTo>
                <a:pt x="45720" y="0"/>
              </a:moveTo>
              <a:lnTo>
                <a:pt x="45720" y="118494"/>
              </a:lnTo>
              <a:lnTo>
                <a:pt x="60951" y="118494"/>
              </a:lnTo>
              <a:lnTo>
                <a:pt x="60951" y="19168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pPr algn="ctr"/>
          <a:endParaRPr lang="uk-UA" sz="1400">
            <a:latin typeface="Arial" panose="020B0604020202020204" pitchFamily="34" charset="0"/>
            <a:cs typeface="Arial" panose="020B0604020202020204" pitchFamily="34" charset="0"/>
          </a:endParaRPr>
        </a:p>
      </dgm:t>
    </dgm:pt>
    <dgm:pt modelId="{B43AC497-CED9-4357-8035-E445CE8D636F}" type="sibTrans" cxnId="{7C6713B3-65BD-471B-95DB-FF627C28A313}">
      <dgm:prSet/>
      <dgm:spPr/>
      <dgm:t>
        <a:bodyPr/>
        <a:lstStyle/>
        <a:p>
          <a:pPr algn="ctr"/>
          <a:endParaRPr lang="uk-UA" sz="1400">
            <a:latin typeface="Arial" panose="020B0604020202020204" pitchFamily="34" charset="0"/>
            <a:cs typeface="Arial" panose="020B0604020202020204" pitchFamily="34" charset="0"/>
          </a:endParaRPr>
        </a:p>
      </dgm:t>
    </dgm:pt>
    <dgm:pt modelId="{461C8912-D23D-4FCE-9B91-EA52330F66E6}" type="pres">
      <dgm:prSet presAssocID="{BC9DEF3B-ED42-4302-9156-75BC457A6CFA}" presName="hierChild1" presStyleCnt="0">
        <dgm:presLayoutVars>
          <dgm:chPref val="1"/>
          <dgm:dir/>
          <dgm:animOne val="branch"/>
          <dgm:animLvl val="lvl"/>
          <dgm:resizeHandles/>
        </dgm:presLayoutVars>
      </dgm:prSet>
      <dgm:spPr/>
      <dgm:t>
        <a:bodyPr/>
        <a:lstStyle/>
        <a:p>
          <a:endParaRPr lang="ru-RU"/>
        </a:p>
      </dgm:t>
    </dgm:pt>
    <dgm:pt modelId="{CB8CA4D2-01C0-438A-BA34-297B121EA3A3}" type="pres">
      <dgm:prSet presAssocID="{70560851-9334-4FC8-A7E1-C9F9180DE7A8}" presName="hierRoot1" presStyleCnt="0"/>
      <dgm:spPr/>
    </dgm:pt>
    <dgm:pt modelId="{915A7D5F-DE2C-4CE7-A63C-A49814A1ED53}" type="pres">
      <dgm:prSet presAssocID="{70560851-9334-4FC8-A7E1-C9F9180DE7A8}" presName="composite" presStyleCnt="0"/>
      <dgm:spPr/>
    </dgm:pt>
    <dgm:pt modelId="{374B06B5-D1EF-49D7-9831-AF9ACCBC225F}" type="pres">
      <dgm:prSet presAssocID="{70560851-9334-4FC8-A7E1-C9F9180DE7A8}" presName="background" presStyleLbl="node0" presStyleIdx="0" presStyleCnt="1"/>
      <dgm:spPr>
        <a:xfrm>
          <a:off x="28509" y="200707"/>
          <a:ext cx="3846165" cy="501718"/>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56444DF1-EB75-4F2F-B0FB-3FF9B8DD47BF}" type="pres">
      <dgm:prSet presAssocID="{70560851-9334-4FC8-A7E1-C9F9180DE7A8}" presName="text" presStyleLbl="fgAcc0" presStyleIdx="0" presStyleCnt="1" custScaleX="486790">
        <dgm:presLayoutVars>
          <dgm:chPref val="3"/>
        </dgm:presLayoutVars>
      </dgm:prSet>
      <dgm:spPr>
        <a:prstGeom prst="roundRect">
          <a:avLst>
            <a:gd name="adj" fmla="val 10000"/>
          </a:avLst>
        </a:prstGeom>
      </dgm:spPr>
      <dgm:t>
        <a:bodyPr/>
        <a:lstStyle/>
        <a:p>
          <a:endParaRPr lang="ru-RU"/>
        </a:p>
      </dgm:t>
    </dgm:pt>
    <dgm:pt modelId="{D7122482-A1EF-4EB3-B575-04BC26487C20}" type="pres">
      <dgm:prSet presAssocID="{70560851-9334-4FC8-A7E1-C9F9180DE7A8}" presName="hierChild2" presStyleCnt="0"/>
      <dgm:spPr/>
    </dgm:pt>
    <dgm:pt modelId="{043FC208-5222-462E-AF44-C3783E46A25A}" type="pres">
      <dgm:prSet presAssocID="{40D9652A-E4B1-4F67-9DF6-B913F82E99E1}" presName="Name10" presStyleLbl="parChTrans1D2" presStyleIdx="0" presStyleCnt="1"/>
      <dgm:spPr>
        <a:custGeom>
          <a:avLst/>
          <a:gdLst/>
          <a:ahLst/>
          <a:cxnLst/>
          <a:rect l="0" t="0" r="0" b="0"/>
          <a:pathLst>
            <a:path>
              <a:moveTo>
                <a:pt x="45720" y="0"/>
              </a:moveTo>
              <a:lnTo>
                <a:pt x="45720" y="229789"/>
              </a:lnTo>
            </a:path>
          </a:pathLst>
        </a:custGeom>
      </dgm:spPr>
      <dgm:t>
        <a:bodyPr/>
        <a:lstStyle/>
        <a:p>
          <a:endParaRPr lang="ru-RU"/>
        </a:p>
      </dgm:t>
    </dgm:pt>
    <dgm:pt modelId="{6014A7EE-B4DA-45B4-A8F1-D059A57E7734}" type="pres">
      <dgm:prSet presAssocID="{132F2942-5F50-4C29-9844-C115FF6A570D}" presName="hierRoot2" presStyleCnt="0"/>
      <dgm:spPr/>
    </dgm:pt>
    <dgm:pt modelId="{06DA996E-7D54-4AA0-80AC-EAC55AB2F7AD}" type="pres">
      <dgm:prSet presAssocID="{132F2942-5F50-4C29-9844-C115FF6A570D}" presName="composite2" presStyleCnt="0"/>
      <dgm:spPr/>
    </dgm:pt>
    <dgm:pt modelId="{430AD4A7-51A3-40F6-B92B-16C9045DA248}" type="pres">
      <dgm:prSet presAssocID="{132F2942-5F50-4C29-9844-C115FF6A570D}" presName="background2" presStyleLbl="node2" presStyleIdx="0" presStyleCnt="1"/>
      <dgm:spPr>
        <a:xfrm>
          <a:off x="19909" y="932215"/>
          <a:ext cx="3863366" cy="501718"/>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F8256E41-83D8-46CE-9DF9-A17E31807894}" type="pres">
      <dgm:prSet presAssocID="{132F2942-5F50-4C29-9844-C115FF6A570D}" presName="text2" presStyleLbl="fgAcc2" presStyleIdx="0" presStyleCnt="1" custScaleX="488967">
        <dgm:presLayoutVars>
          <dgm:chPref val="3"/>
        </dgm:presLayoutVars>
      </dgm:prSet>
      <dgm:spPr>
        <a:prstGeom prst="roundRect">
          <a:avLst>
            <a:gd name="adj" fmla="val 10000"/>
          </a:avLst>
        </a:prstGeom>
      </dgm:spPr>
      <dgm:t>
        <a:bodyPr/>
        <a:lstStyle/>
        <a:p>
          <a:endParaRPr lang="ru-RU"/>
        </a:p>
      </dgm:t>
    </dgm:pt>
    <dgm:pt modelId="{7C56D61B-F36D-4D3D-919C-E1CBF72D03B2}" type="pres">
      <dgm:prSet presAssocID="{132F2942-5F50-4C29-9844-C115FF6A570D}" presName="hierChild3" presStyleCnt="0"/>
      <dgm:spPr/>
    </dgm:pt>
    <dgm:pt modelId="{FF205D6C-3844-4839-9D85-DC0043672258}" type="pres">
      <dgm:prSet presAssocID="{07D79858-E51E-45A0-ABAA-62CF5FD883F5}" presName="Name17" presStyleLbl="parChTrans1D3" presStyleIdx="0" presStyleCnt="1"/>
      <dgm:spPr>
        <a:custGeom>
          <a:avLst/>
          <a:gdLst/>
          <a:ahLst/>
          <a:cxnLst/>
          <a:rect l="0" t="0" r="0" b="0"/>
          <a:pathLst>
            <a:path>
              <a:moveTo>
                <a:pt x="45720" y="0"/>
              </a:moveTo>
              <a:lnTo>
                <a:pt x="45720" y="229789"/>
              </a:lnTo>
            </a:path>
          </a:pathLst>
        </a:custGeom>
      </dgm:spPr>
      <dgm:t>
        <a:bodyPr/>
        <a:lstStyle/>
        <a:p>
          <a:endParaRPr lang="ru-RU"/>
        </a:p>
      </dgm:t>
    </dgm:pt>
    <dgm:pt modelId="{181CA500-2C05-4158-8B61-856BF1778E8D}" type="pres">
      <dgm:prSet presAssocID="{237D0256-EF0E-42FF-885D-8FB2656DE8E2}" presName="hierRoot3" presStyleCnt="0"/>
      <dgm:spPr/>
    </dgm:pt>
    <dgm:pt modelId="{ADD9EE18-172A-4464-8CB9-6B605A008AB6}" type="pres">
      <dgm:prSet presAssocID="{237D0256-EF0E-42FF-885D-8FB2656DE8E2}" presName="composite3" presStyleCnt="0"/>
      <dgm:spPr/>
    </dgm:pt>
    <dgm:pt modelId="{AC7B8BC9-50A4-40BD-9083-60650231C547}" type="pres">
      <dgm:prSet presAssocID="{237D0256-EF0E-42FF-885D-8FB2656DE8E2}" presName="background3" presStyleLbl="node3" presStyleIdx="0" presStyleCnt="1"/>
      <dgm:spPr>
        <a:xfrm>
          <a:off x="31365" y="1663724"/>
          <a:ext cx="3840453" cy="501718"/>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B01752AB-793B-4D09-8821-FEFD4E5AE827}" type="pres">
      <dgm:prSet presAssocID="{237D0256-EF0E-42FF-885D-8FB2656DE8E2}" presName="text3" presStyleLbl="fgAcc3" presStyleIdx="0" presStyleCnt="1" custScaleX="486067">
        <dgm:presLayoutVars>
          <dgm:chPref val="3"/>
        </dgm:presLayoutVars>
      </dgm:prSet>
      <dgm:spPr>
        <a:prstGeom prst="roundRect">
          <a:avLst>
            <a:gd name="adj" fmla="val 10000"/>
          </a:avLst>
        </a:prstGeom>
      </dgm:spPr>
      <dgm:t>
        <a:bodyPr/>
        <a:lstStyle/>
        <a:p>
          <a:endParaRPr lang="ru-RU"/>
        </a:p>
      </dgm:t>
    </dgm:pt>
    <dgm:pt modelId="{A6D02A23-9EAE-4D85-BBDA-EDDBD3511A06}" type="pres">
      <dgm:prSet presAssocID="{237D0256-EF0E-42FF-885D-8FB2656DE8E2}" presName="hierChild4" presStyleCnt="0"/>
      <dgm:spPr/>
    </dgm:pt>
    <dgm:pt modelId="{20DD9D13-58FE-4E0E-ADEB-6B211420E7C1}" type="pres">
      <dgm:prSet presAssocID="{48CD4055-AD7D-46BE-8B83-A7A2D05D6A32}" presName="Name23" presStyleLbl="parChTrans1D4" presStyleIdx="0" presStyleCnt="5"/>
      <dgm:spPr>
        <a:custGeom>
          <a:avLst/>
          <a:gdLst/>
          <a:ahLst/>
          <a:cxnLst/>
          <a:rect l="0" t="0" r="0" b="0"/>
          <a:pathLst>
            <a:path>
              <a:moveTo>
                <a:pt x="45720" y="0"/>
              </a:moveTo>
              <a:lnTo>
                <a:pt x="45720" y="229789"/>
              </a:lnTo>
            </a:path>
          </a:pathLst>
        </a:custGeom>
      </dgm:spPr>
      <dgm:t>
        <a:bodyPr/>
        <a:lstStyle/>
        <a:p>
          <a:endParaRPr lang="ru-RU"/>
        </a:p>
      </dgm:t>
    </dgm:pt>
    <dgm:pt modelId="{16D436F2-EE0D-42DC-8CA7-5AFCF34C6E61}" type="pres">
      <dgm:prSet presAssocID="{CB34936B-1632-43BA-9608-A76A7B72A7ED}" presName="hierRoot4" presStyleCnt="0"/>
      <dgm:spPr/>
    </dgm:pt>
    <dgm:pt modelId="{4738AE20-CEDF-491B-A2C3-37C1069F7A61}" type="pres">
      <dgm:prSet presAssocID="{CB34936B-1632-43BA-9608-A76A7B72A7ED}" presName="composite4" presStyleCnt="0"/>
      <dgm:spPr/>
    </dgm:pt>
    <dgm:pt modelId="{FB556AD5-67B3-4477-AB34-B1EC0A91EB03}" type="pres">
      <dgm:prSet presAssocID="{CB34936B-1632-43BA-9608-A76A7B72A7ED}" presName="background4" presStyleLbl="node4" presStyleIdx="0" presStyleCnt="5"/>
      <dgm:spPr>
        <a:xfrm>
          <a:off x="2088" y="2395232"/>
          <a:ext cx="3899008" cy="501718"/>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F05749D0-5678-4648-894E-C3099BBBA339}" type="pres">
      <dgm:prSet presAssocID="{CB34936B-1632-43BA-9608-A76A7B72A7ED}" presName="text4" presStyleLbl="fgAcc4" presStyleIdx="0" presStyleCnt="5" custScaleX="493478" custLinFactNeighborY="6075">
        <dgm:presLayoutVars>
          <dgm:chPref val="3"/>
        </dgm:presLayoutVars>
      </dgm:prSet>
      <dgm:spPr>
        <a:prstGeom prst="roundRect">
          <a:avLst>
            <a:gd name="adj" fmla="val 10000"/>
          </a:avLst>
        </a:prstGeom>
      </dgm:spPr>
      <dgm:t>
        <a:bodyPr/>
        <a:lstStyle/>
        <a:p>
          <a:endParaRPr lang="ru-RU"/>
        </a:p>
      </dgm:t>
    </dgm:pt>
    <dgm:pt modelId="{DE248774-6403-47F2-85FD-F70CEE09089E}" type="pres">
      <dgm:prSet presAssocID="{CB34936B-1632-43BA-9608-A76A7B72A7ED}" presName="hierChild5" presStyleCnt="0"/>
      <dgm:spPr/>
    </dgm:pt>
    <dgm:pt modelId="{88B45125-6FB1-4BDD-9AC7-75A97F4F1B90}" type="pres">
      <dgm:prSet presAssocID="{1C786B6A-C163-4CB2-9A3B-BD70C84150BF}" presName="Name23" presStyleLbl="parChTrans1D4" presStyleIdx="1" presStyleCnt="5"/>
      <dgm:spPr>
        <a:custGeom>
          <a:avLst/>
          <a:gdLst/>
          <a:ahLst/>
          <a:cxnLst/>
          <a:rect l="0" t="0" r="0" b="0"/>
          <a:pathLst>
            <a:path>
              <a:moveTo>
                <a:pt x="45720" y="0"/>
              </a:moveTo>
              <a:lnTo>
                <a:pt x="45720" y="118494"/>
              </a:lnTo>
              <a:lnTo>
                <a:pt x="60951" y="118494"/>
              </a:lnTo>
              <a:lnTo>
                <a:pt x="60951" y="191689"/>
              </a:lnTo>
            </a:path>
          </a:pathLst>
        </a:custGeom>
      </dgm:spPr>
      <dgm:t>
        <a:bodyPr/>
        <a:lstStyle/>
        <a:p>
          <a:endParaRPr lang="ru-RU"/>
        </a:p>
      </dgm:t>
    </dgm:pt>
    <dgm:pt modelId="{E6A73251-5968-4B78-A928-58895DFE3E49}" type="pres">
      <dgm:prSet presAssocID="{634C5EE9-9467-4FC0-9718-C1826CD68AE8}" presName="hierRoot4" presStyleCnt="0"/>
      <dgm:spPr/>
    </dgm:pt>
    <dgm:pt modelId="{498EE7F3-85CD-4CE9-BFB8-D6300EAB5431}" type="pres">
      <dgm:prSet presAssocID="{634C5EE9-9467-4FC0-9718-C1826CD68AE8}" presName="composite4" presStyleCnt="0"/>
      <dgm:spPr/>
    </dgm:pt>
    <dgm:pt modelId="{B233CBF0-47C4-4328-BDF6-6C50FF2F16C4}" type="pres">
      <dgm:prSet presAssocID="{634C5EE9-9467-4FC0-9718-C1826CD68AE8}" presName="background4" presStyleLbl="node4" presStyleIdx="1" presStyleCnt="5"/>
      <dgm:spPr>
        <a:xfrm>
          <a:off x="30463" y="3088639"/>
          <a:ext cx="3872721" cy="501718"/>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467DF39D-56BF-4EE3-BAEF-3534D832B744}" type="pres">
      <dgm:prSet presAssocID="{634C5EE9-9467-4FC0-9718-C1826CD68AE8}" presName="text4" presStyleLbl="fgAcc4" presStyleIdx="1" presStyleCnt="5" custScaleX="490151" custLinFactNeighborX="1928" custLinFactNeighborY="-7594">
        <dgm:presLayoutVars>
          <dgm:chPref val="3"/>
        </dgm:presLayoutVars>
      </dgm:prSet>
      <dgm:spPr>
        <a:prstGeom prst="roundRect">
          <a:avLst>
            <a:gd name="adj" fmla="val 10000"/>
          </a:avLst>
        </a:prstGeom>
      </dgm:spPr>
      <dgm:t>
        <a:bodyPr/>
        <a:lstStyle/>
        <a:p>
          <a:endParaRPr lang="ru-RU"/>
        </a:p>
      </dgm:t>
    </dgm:pt>
    <dgm:pt modelId="{E19476D4-1BFA-464A-87BF-8E1B3FAFD3B7}" type="pres">
      <dgm:prSet presAssocID="{634C5EE9-9467-4FC0-9718-C1826CD68AE8}" presName="hierChild5" presStyleCnt="0"/>
      <dgm:spPr/>
    </dgm:pt>
    <dgm:pt modelId="{9A7CC0DB-A035-4C01-9315-ACC4C9CC6A72}" type="pres">
      <dgm:prSet presAssocID="{2BA0D335-A66D-44CD-B7EF-0EDBB496DC0B}" presName="Name23" presStyleLbl="parChTrans1D4" presStyleIdx="2" presStyleCnt="5"/>
      <dgm:spPr>
        <a:custGeom>
          <a:avLst/>
          <a:gdLst/>
          <a:ahLst/>
          <a:cxnLst/>
          <a:rect l="0" t="0" r="0" b="0"/>
          <a:pathLst>
            <a:path>
              <a:moveTo>
                <a:pt x="54425" y="0"/>
              </a:moveTo>
              <a:lnTo>
                <a:pt x="54425" y="163473"/>
              </a:lnTo>
              <a:lnTo>
                <a:pt x="45720" y="163473"/>
              </a:lnTo>
              <a:lnTo>
                <a:pt x="45720" y="236668"/>
              </a:lnTo>
            </a:path>
          </a:pathLst>
        </a:custGeom>
      </dgm:spPr>
      <dgm:t>
        <a:bodyPr/>
        <a:lstStyle/>
        <a:p>
          <a:endParaRPr lang="ru-RU"/>
        </a:p>
      </dgm:t>
    </dgm:pt>
    <dgm:pt modelId="{49061520-33EF-4CA7-B3AE-8CE99216E4CB}" type="pres">
      <dgm:prSet presAssocID="{AC380F3B-B786-42F6-BB58-B269C2365A7C}" presName="hierRoot4" presStyleCnt="0"/>
      <dgm:spPr/>
    </dgm:pt>
    <dgm:pt modelId="{CD78FB2C-23A5-444F-AF3E-97B16D6A7C22}" type="pres">
      <dgm:prSet presAssocID="{AC380F3B-B786-42F6-BB58-B269C2365A7C}" presName="composite4" presStyleCnt="0"/>
      <dgm:spPr/>
    </dgm:pt>
    <dgm:pt modelId="{152A2ED7-71D8-4059-ACAA-531E8EC7A924}" type="pres">
      <dgm:prSet presAssocID="{AC380F3B-B786-42F6-BB58-B269C2365A7C}" presName="background4" presStyleLbl="node4" presStyleIdx="2" presStyleCnt="5"/>
      <dgm:spPr>
        <a:xfrm>
          <a:off x="21734" y="3827026"/>
          <a:ext cx="3872768" cy="652048"/>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2E5696B8-CD47-4FA1-91B5-BD468CE25EC5}" type="pres">
      <dgm:prSet presAssocID="{AC380F3B-B786-42F6-BB58-B269C2365A7C}" presName="text4" presStyleLbl="fgAcc4" presStyleIdx="2" presStyleCnt="5" custScaleX="490157" custScaleY="129963" custLinFactNeighborX="826" custLinFactNeighborY="-6223">
        <dgm:presLayoutVars>
          <dgm:chPref val="3"/>
        </dgm:presLayoutVars>
      </dgm:prSet>
      <dgm:spPr>
        <a:prstGeom prst="roundRect">
          <a:avLst>
            <a:gd name="adj" fmla="val 10000"/>
          </a:avLst>
        </a:prstGeom>
      </dgm:spPr>
      <dgm:t>
        <a:bodyPr/>
        <a:lstStyle/>
        <a:p>
          <a:endParaRPr lang="ru-RU"/>
        </a:p>
      </dgm:t>
    </dgm:pt>
    <dgm:pt modelId="{202E3681-708A-487F-A3AF-6C064524C9E7}" type="pres">
      <dgm:prSet presAssocID="{AC380F3B-B786-42F6-BB58-B269C2365A7C}" presName="hierChild5" presStyleCnt="0"/>
      <dgm:spPr/>
    </dgm:pt>
    <dgm:pt modelId="{B23BFEEC-6B5F-40A8-AA0C-F13C9D343CC9}" type="pres">
      <dgm:prSet presAssocID="{EDDEA0DB-1E33-4E50-BA12-85E5E340DBEE}" presName="Name23" presStyleLbl="parChTrans1D4" presStyleIdx="3" presStyleCnt="5"/>
      <dgm:spPr>
        <a:custGeom>
          <a:avLst/>
          <a:gdLst/>
          <a:ahLst/>
          <a:cxnLst/>
          <a:rect l="0" t="0" r="0" b="0"/>
          <a:pathLst>
            <a:path>
              <a:moveTo>
                <a:pt x="52246" y="0"/>
              </a:moveTo>
              <a:lnTo>
                <a:pt x="52246" y="187816"/>
              </a:lnTo>
              <a:lnTo>
                <a:pt x="45720" y="187816"/>
              </a:lnTo>
              <a:lnTo>
                <a:pt x="45720" y="261011"/>
              </a:lnTo>
            </a:path>
          </a:pathLst>
        </a:custGeom>
      </dgm:spPr>
      <dgm:t>
        <a:bodyPr/>
        <a:lstStyle/>
        <a:p>
          <a:endParaRPr lang="ru-RU"/>
        </a:p>
      </dgm:t>
    </dgm:pt>
    <dgm:pt modelId="{887B45CB-7787-4EB7-9665-1967C5ED9659}" type="pres">
      <dgm:prSet presAssocID="{6F5DEA9B-00B8-421E-AA27-2A2AF2C38013}" presName="hierRoot4" presStyleCnt="0"/>
      <dgm:spPr/>
    </dgm:pt>
    <dgm:pt modelId="{00EE6693-D11E-4348-8003-A5BDE111EE55}" type="pres">
      <dgm:prSet presAssocID="{6F5DEA9B-00B8-421E-AA27-2A2AF2C38013}" presName="composite4" presStyleCnt="0"/>
      <dgm:spPr/>
    </dgm:pt>
    <dgm:pt modelId="{7C579C0D-4CFE-43BC-B4E1-C681A3783A6A}" type="pres">
      <dgm:prSet presAssocID="{6F5DEA9B-00B8-421E-AA27-2A2AF2C38013}" presName="background4" presStyleLbl="node4" presStyleIdx="3" presStyleCnt="5"/>
      <dgm:spPr>
        <a:xfrm>
          <a:off x="8681" y="4740086"/>
          <a:ext cx="3885821" cy="501718"/>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F4ABD036-1C28-47B7-84F6-DB0794549FBB}" type="pres">
      <dgm:prSet presAssocID="{6F5DEA9B-00B8-421E-AA27-2A2AF2C38013}" presName="text4" presStyleLbl="fgAcc4" presStyleIdx="3" presStyleCnt="5" custScaleX="491809">
        <dgm:presLayoutVars>
          <dgm:chPref val="3"/>
        </dgm:presLayoutVars>
      </dgm:prSet>
      <dgm:spPr>
        <a:prstGeom prst="roundRect">
          <a:avLst>
            <a:gd name="adj" fmla="val 10000"/>
          </a:avLst>
        </a:prstGeom>
      </dgm:spPr>
      <dgm:t>
        <a:bodyPr/>
        <a:lstStyle/>
        <a:p>
          <a:endParaRPr lang="ru-RU"/>
        </a:p>
      </dgm:t>
    </dgm:pt>
    <dgm:pt modelId="{D831E13A-A7D0-4862-B02B-42682519BC2C}" type="pres">
      <dgm:prSet presAssocID="{6F5DEA9B-00B8-421E-AA27-2A2AF2C38013}" presName="hierChild5" presStyleCnt="0"/>
      <dgm:spPr/>
    </dgm:pt>
    <dgm:pt modelId="{61CE18EF-140B-4CCE-AF8D-85256AC7704F}" type="pres">
      <dgm:prSet presAssocID="{FFCC1426-3644-4EEE-B3E4-7426F2DC5A55}" presName="Name23" presStyleLbl="parChTrans1D4" presStyleIdx="4" presStyleCnt="5"/>
      <dgm:spPr>
        <a:custGeom>
          <a:avLst/>
          <a:gdLst/>
          <a:ahLst/>
          <a:cxnLst/>
          <a:rect l="0" t="0" r="0" b="0"/>
          <a:pathLst>
            <a:path>
              <a:moveTo>
                <a:pt x="45720" y="0"/>
              </a:moveTo>
              <a:lnTo>
                <a:pt x="45720" y="229789"/>
              </a:lnTo>
            </a:path>
          </a:pathLst>
        </a:custGeom>
      </dgm:spPr>
      <dgm:t>
        <a:bodyPr/>
        <a:lstStyle/>
        <a:p>
          <a:endParaRPr lang="ru-RU"/>
        </a:p>
      </dgm:t>
    </dgm:pt>
    <dgm:pt modelId="{678F540C-CB20-400C-A5C8-24E35D2BCD8F}" type="pres">
      <dgm:prSet presAssocID="{3114308A-FF2B-4552-8869-2D664831289C}" presName="hierRoot4" presStyleCnt="0"/>
      <dgm:spPr/>
    </dgm:pt>
    <dgm:pt modelId="{D727F9B6-31AE-468A-B262-6D68AEDA3776}" type="pres">
      <dgm:prSet presAssocID="{3114308A-FF2B-4552-8869-2D664831289C}" presName="composite4" presStyleCnt="0"/>
      <dgm:spPr/>
    </dgm:pt>
    <dgm:pt modelId="{581E6F1D-ABBE-4A7D-910A-4087578D27AB}" type="pres">
      <dgm:prSet presAssocID="{3114308A-FF2B-4552-8869-2D664831289C}" presName="background4" presStyleLbl="node4" presStyleIdx="4" presStyleCnt="5"/>
      <dgm:spPr>
        <a:xfrm>
          <a:off x="28509" y="5471594"/>
          <a:ext cx="3846165" cy="454597"/>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A06BF21B-5107-4C8F-9432-17F0754A4707}" type="pres">
      <dgm:prSet presAssocID="{3114308A-FF2B-4552-8869-2D664831289C}" presName="text4" presStyleLbl="fgAcc4" presStyleIdx="4" presStyleCnt="5" custScaleX="486790" custScaleY="90608">
        <dgm:presLayoutVars>
          <dgm:chPref val="3"/>
        </dgm:presLayoutVars>
      </dgm:prSet>
      <dgm:spPr>
        <a:prstGeom prst="roundRect">
          <a:avLst>
            <a:gd name="adj" fmla="val 10000"/>
          </a:avLst>
        </a:prstGeom>
      </dgm:spPr>
      <dgm:t>
        <a:bodyPr/>
        <a:lstStyle/>
        <a:p>
          <a:endParaRPr lang="ru-RU"/>
        </a:p>
      </dgm:t>
    </dgm:pt>
    <dgm:pt modelId="{31B44A55-BDFE-4EC3-9A5C-F9DCF830049D}" type="pres">
      <dgm:prSet presAssocID="{3114308A-FF2B-4552-8869-2D664831289C}" presName="hierChild5" presStyleCnt="0"/>
      <dgm:spPr/>
    </dgm:pt>
  </dgm:ptLst>
  <dgm:cxnLst>
    <dgm:cxn modelId="{A036C0BC-F398-4BC6-9304-E3F02A2CD9C4}" type="presOf" srcId="{CB34936B-1632-43BA-9608-A76A7B72A7ED}" destId="{F05749D0-5678-4648-894E-C3099BBBA339}" srcOrd="0" destOrd="0" presId="urn:microsoft.com/office/officeart/2005/8/layout/hierarchy1"/>
    <dgm:cxn modelId="{6224D5BE-2B93-44A7-B3D4-B5D3B166C0CE}" type="presOf" srcId="{1C786B6A-C163-4CB2-9A3B-BD70C84150BF}" destId="{88B45125-6FB1-4BDD-9AC7-75A97F4F1B90}" srcOrd="0" destOrd="0" presId="urn:microsoft.com/office/officeart/2005/8/layout/hierarchy1"/>
    <dgm:cxn modelId="{7C6713B3-65BD-471B-95DB-FF627C28A313}" srcId="{CB34936B-1632-43BA-9608-A76A7B72A7ED}" destId="{634C5EE9-9467-4FC0-9718-C1826CD68AE8}" srcOrd="0" destOrd="0" parTransId="{1C786B6A-C163-4CB2-9A3B-BD70C84150BF}" sibTransId="{B43AC497-CED9-4357-8035-E445CE8D636F}"/>
    <dgm:cxn modelId="{FD37A0AD-8662-41B6-92B8-5D23CB60BF9D}" type="presOf" srcId="{3114308A-FF2B-4552-8869-2D664831289C}" destId="{A06BF21B-5107-4C8F-9432-17F0754A4707}" srcOrd="0" destOrd="0" presId="urn:microsoft.com/office/officeart/2005/8/layout/hierarchy1"/>
    <dgm:cxn modelId="{9651C6AD-57AC-4895-A50A-5119C66DBB18}" type="presOf" srcId="{6F5DEA9B-00B8-421E-AA27-2A2AF2C38013}" destId="{F4ABD036-1C28-47B7-84F6-DB0794549FBB}" srcOrd="0" destOrd="0" presId="urn:microsoft.com/office/officeart/2005/8/layout/hierarchy1"/>
    <dgm:cxn modelId="{9404648F-BA3C-49CF-9F76-BB831D5C8DFB}" type="presOf" srcId="{237D0256-EF0E-42FF-885D-8FB2656DE8E2}" destId="{B01752AB-793B-4D09-8821-FEFD4E5AE827}" srcOrd="0" destOrd="0" presId="urn:microsoft.com/office/officeart/2005/8/layout/hierarchy1"/>
    <dgm:cxn modelId="{A7D78570-73AE-4DEF-BE94-342CC901B8B5}" type="presOf" srcId="{07D79858-E51E-45A0-ABAA-62CF5FD883F5}" destId="{FF205D6C-3844-4839-9D85-DC0043672258}" srcOrd="0" destOrd="0" presId="urn:microsoft.com/office/officeart/2005/8/layout/hierarchy1"/>
    <dgm:cxn modelId="{BCED44F0-B166-42D0-B78C-D0643BC5F346}" type="presOf" srcId="{634C5EE9-9467-4FC0-9718-C1826CD68AE8}" destId="{467DF39D-56BF-4EE3-BAEF-3534D832B744}" srcOrd="0" destOrd="0" presId="urn:microsoft.com/office/officeart/2005/8/layout/hierarchy1"/>
    <dgm:cxn modelId="{FE58F574-DB22-46AF-8633-0802D71E7A84}" type="presOf" srcId="{AC380F3B-B786-42F6-BB58-B269C2365A7C}" destId="{2E5696B8-CD47-4FA1-91B5-BD468CE25EC5}" srcOrd="0" destOrd="0" presId="urn:microsoft.com/office/officeart/2005/8/layout/hierarchy1"/>
    <dgm:cxn modelId="{95FC2443-A207-4A6A-965B-194DAD7C03B7}" type="presOf" srcId="{EDDEA0DB-1E33-4E50-BA12-85E5E340DBEE}" destId="{B23BFEEC-6B5F-40A8-AA0C-F13C9D343CC9}" srcOrd="0" destOrd="0" presId="urn:microsoft.com/office/officeart/2005/8/layout/hierarchy1"/>
    <dgm:cxn modelId="{96B1E855-0145-4798-9D2E-31416632B862}" srcId="{70560851-9334-4FC8-A7E1-C9F9180DE7A8}" destId="{132F2942-5F50-4C29-9844-C115FF6A570D}" srcOrd="0" destOrd="0" parTransId="{40D9652A-E4B1-4F67-9DF6-B913F82E99E1}" sibTransId="{785B79C4-1221-48C6-A4B8-D5E37BDBBAE3}"/>
    <dgm:cxn modelId="{02914C9D-416F-4FC0-8772-33C5B6F06B7D}" type="presOf" srcId="{48CD4055-AD7D-46BE-8B83-A7A2D05D6A32}" destId="{20DD9D13-58FE-4E0E-ADEB-6B211420E7C1}" srcOrd="0" destOrd="0" presId="urn:microsoft.com/office/officeart/2005/8/layout/hierarchy1"/>
    <dgm:cxn modelId="{F0CAE202-7E19-4D70-B1DD-6C5FB6FF92F1}" type="presOf" srcId="{40D9652A-E4B1-4F67-9DF6-B913F82E99E1}" destId="{043FC208-5222-462E-AF44-C3783E46A25A}" srcOrd="0" destOrd="0" presId="urn:microsoft.com/office/officeart/2005/8/layout/hierarchy1"/>
    <dgm:cxn modelId="{19F3C98F-2154-4093-9F11-46B4403B2A9F}" type="presOf" srcId="{BC9DEF3B-ED42-4302-9156-75BC457A6CFA}" destId="{461C8912-D23D-4FCE-9B91-EA52330F66E6}" srcOrd="0" destOrd="0" presId="urn:microsoft.com/office/officeart/2005/8/layout/hierarchy1"/>
    <dgm:cxn modelId="{283AD23B-0FE3-4A32-8ACD-2C6C239832D1}" srcId="{237D0256-EF0E-42FF-885D-8FB2656DE8E2}" destId="{CB34936B-1632-43BA-9608-A76A7B72A7ED}" srcOrd="0" destOrd="0" parTransId="{48CD4055-AD7D-46BE-8B83-A7A2D05D6A32}" sibTransId="{46D5E9C5-73FD-45D7-B73E-951766CEB0DB}"/>
    <dgm:cxn modelId="{E3DB2B69-3082-4B7C-B686-AF4D07559FF3}" srcId="{6F5DEA9B-00B8-421E-AA27-2A2AF2C38013}" destId="{3114308A-FF2B-4552-8869-2D664831289C}" srcOrd="0" destOrd="0" parTransId="{FFCC1426-3644-4EEE-B3E4-7426F2DC5A55}" sibTransId="{18F40DE6-2DC9-4E6C-B8AA-AD3DF179998F}"/>
    <dgm:cxn modelId="{490C2587-B2ED-4250-966E-A5823F82D1FD}" srcId="{BC9DEF3B-ED42-4302-9156-75BC457A6CFA}" destId="{70560851-9334-4FC8-A7E1-C9F9180DE7A8}" srcOrd="0" destOrd="0" parTransId="{F1997976-1AB5-43C4-A507-FFF9A9EB62E4}" sibTransId="{ECE449C4-A4FB-48AA-BD73-CFEEE230CB93}"/>
    <dgm:cxn modelId="{D4F5E03E-4C13-4C00-A14D-BBC19FE9C74A}" type="presOf" srcId="{FFCC1426-3644-4EEE-B3E4-7426F2DC5A55}" destId="{61CE18EF-140B-4CCE-AF8D-85256AC7704F}" srcOrd="0" destOrd="0" presId="urn:microsoft.com/office/officeart/2005/8/layout/hierarchy1"/>
    <dgm:cxn modelId="{F009AF6D-498B-40AF-941C-8492B502E2DE}" srcId="{132F2942-5F50-4C29-9844-C115FF6A570D}" destId="{237D0256-EF0E-42FF-885D-8FB2656DE8E2}" srcOrd="0" destOrd="0" parTransId="{07D79858-E51E-45A0-ABAA-62CF5FD883F5}" sibTransId="{40134294-F57E-4EE5-9332-AB20A9897426}"/>
    <dgm:cxn modelId="{C8EEC67E-35BC-48E6-A3D4-A8EBBE3D4CAE}" srcId="{AC380F3B-B786-42F6-BB58-B269C2365A7C}" destId="{6F5DEA9B-00B8-421E-AA27-2A2AF2C38013}" srcOrd="0" destOrd="0" parTransId="{EDDEA0DB-1E33-4E50-BA12-85E5E340DBEE}" sibTransId="{F9C5FFDA-A092-4F1C-96DD-88D0A838681B}"/>
    <dgm:cxn modelId="{7AEA9F3B-047F-47F3-ABB2-948605D428F8}" type="presOf" srcId="{2BA0D335-A66D-44CD-B7EF-0EDBB496DC0B}" destId="{9A7CC0DB-A035-4C01-9315-ACC4C9CC6A72}" srcOrd="0" destOrd="0" presId="urn:microsoft.com/office/officeart/2005/8/layout/hierarchy1"/>
    <dgm:cxn modelId="{443026BA-3269-4492-AECB-48055834B78E}" type="presOf" srcId="{132F2942-5F50-4C29-9844-C115FF6A570D}" destId="{F8256E41-83D8-46CE-9DF9-A17E31807894}" srcOrd="0" destOrd="0" presId="urn:microsoft.com/office/officeart/2005/8/layout/hierarchy1"/>
    <dgm:cxn modelId="{4802E2B3-5974-4FC3-BF87-D2871BC1C4DF}" type="presOf" srcId="{70560851-9334-4FC8-A7E1-C9F9180DE7A8}" destId="{56444DF1-EB75-4F2F-B0FB-3FF9B8DD47BF}" srcOrd="0" destOrd="0" presId="urn:microsoft.com/office/officeart/2005/8/layout/hierarchy1"/>
    <dgm:cxn modelId="{EA34796A-AB4C-4535-B124-1B8558E9CE43}" srcId="{634C5EE9-9467-4FC0-9718-C1826CD68AE8}" destId="{AC380F3B-B786-42F6-BB58-B269C2365A7C}" srcOrd="0" destOrd="0" parTransId="{2BA0D335-A66D-44CD-B7EF-0EDBB496DC0B}" sibTransId="{D06C8470-FF84-4E8E-ADEB-DC5DC2F2AAC7}"/>
    <dgm:cxn modelId="{564A7849-0E25-4837-9FAC-75850ACB4632}" type="presParOf" srcId="{461C8912-D23D-4FCE-9B91-EA52330F66E6}" destId="{CB8CA4D2-01C0-438A-BA34-297B121EA3A3}" srcOrd="0" destOrd="0" presId="urn:microsoft.com/office/officeart/2005/8/layout/hierarchy1"/>
    <dgm:cxn modelId="{77B37A5E-1CA9-40F0-A71C-A1269C5AC81B}" type="presParOf" srcId="{CB8CA4D2-01C0-438A-BA34-297B121EA3A3}" destId="{915A7D5F-DE2C-4CE7-A63C-A49814A1ED53}" srcOrd="0" destOrd="0" presId="urn:microsoft.com/office/officeart/2005/8/layout/hierarchy1"/>
    <dgm:cxn modelId="{3C5C75E1-8EF3-49ED-ABF3-C441748EA272}" type="presParOf" srcId="{915A7D5F-DE2C-4CE7-A63C-A49814A1ED53}" destId="{374B06B5-D1EF-49D7-9831-AF9ACCBC225F}" srcOrd="0" destOrd="0" presId="urn:microsoft.com/office/officeart/2005/8/layout/hierarchy1"/>
    <dgm:cxn modelId="{FD191405-7C9F-4D7B-A670-345462E47F17}" type="presParOf" srcId="{915A7D5F-DE2C-4CE7-A63C-A49814A1ED53}" destId="{56444DF1-EB75-4F2F-B0FB-3FF9B8DD47BF}" srcOrd="1" destOrd="0" presId="urn:microsoft.com/office/officeart/2005/8/layout/hierarchy1"/>
    <dgm:cxn modelId="{717986D7-BD50-4361-9A20-8B425BF8513B}" type="presParOf" srcId="{CB8CA4D2-01C0-438A-BA34-297B121EA3A3}" destId="{D7122482-A1EF-4EB3-B575-04BC26487C20}" srcOrd="1" destOrd="0" presId="urn:microsoft.com/office/officeart/2005/8/layout/hierarchy1"/>
    <dgm:cxn modelId="{71EB5710-B872-4B91-A526-3D12A1035306}" type="presParOf" srcId="{D7122482-A1EF-4EB3-B575-04BC26487C20}" destId="{043FC208-5222-462E-AF44-C3783E46A25A}" srcOrd="0" destOrd="0" presId="urn:microsoft.com/office/officeart/2005/8/layout/hierarchy1"/>
    <dgm:cxn modelId="{4A8C06C2-9C72-486F-A15F-4190D36273DD}" type="presParOf" srcId="{D7122482-A1EF-4EB3-B575-04BC26487C20}" destId="{6014A7EE-B4DA-45B4-A8F1-D059A57E7734}" srcOrd="1" destOrd="0" presId="urn:microsoft.com/office/officeart/2005/8/layout/hierarchy1"/>
    <dgm:cxn modelId="{65A858BF-14BB-48F2-8866-3FED59C04FBB}" type="presParOf" srcId="{6014A7EE-B4DA-45B4-A8F1-D059A57E7734}" destId="{06DA996E-7D54-4AA0-80AC-EAC55AB2F7AD}" srcOrd="0" destOrd="0" presId="urn:microsoft.com/office/officeart/2005/8/layout/hierarchy1"/>
    <dgm:cxn modelId="{C922B175-BE4D-4B54-8A82-D046A102F3CE}" type="presParOf" srcId="{06DA996E-7D54-4AA0-80AC-EAC55AB2F7AD}" destId="{430AD4A7-51A3-40F6-B92B-16C9045DA248}" srcOrd="0" destOrd="0" presId="urn:microsoft.com/office/officeart/2005/8/layout/hierarchy1"/>
    <dgm:cxn modelId="{B794E96C-5B13-40BC-8429-16E950ED40D3}" type="presParOf" srcId="{06DA996E-7D54-4AA0-80AC-EAC55AB2F7AD}" destId="{F8256E41-83D8-46CE-9DF9-A17E31807894}" srcOrd="1" destOrd="0" presId="urn:microsoft.com/office/officeart/2005/8/layout/hierarchy1"/>
    <dgm:cxn modelId="{1E3577C9-0019-46D7-838A-11577B72A6C8}" type="presParOf" srcId="{6014A7EE-B4DA-45B4-A8F1-D059A57E7734}" destId="{7C56D61B-F36D-4D3D-919C-E1CBF72D03B2}" srcOrd="1" destOrd="0" presId="urn:microsoft.com/office/officeart/2005/8/layout/hierarchy1"/>
    <dgm:cxn modelId="{8FC9B407-FA5B-4E50-A64E-46044D79F8FB}" type="presParOf" srcId="{7C56D61B-F36D-4D3D-919C-E1CBF72D03B2}" destId="{FF205D6C-3844-4839-9D85-DC0043672258}" srcOrd="0" destOrd="0" presId="urn:microsoft.com/office/officeart/2005/8/layout/hierarchy1"/>
    <dgm:cxn modelId="{C5571091-777B-467E-9B60-7FB85166E969}" type="presParOf" srcId="{7C56D61B-F36D-4D3D-919C-E1CBF72D03B2}" destId="{181CA500-2C05-4158-8B61-856BF1778E8D}" srcOrd="1" destOrd="0" presId="urn:microsoft.com/office/officeart/2005/8/layout/hierarchy1"/>
    <dgm:cxn modelId="{8E34CBC3-6882-4F1C-8EA0-ED3E65D0293C}" type="presParOf" srcId="{181CA500-2C05-4158-8B61-856BF1778E8D}" destId="{ADD9EE18-172A-4464-8CB9-6B605A008AB6}" srcOrd="0" destOrd="0" presId="urn:microsoft.com/office/officeart/2005/8/layout/hierarchy1"/>
    <dgm:cxn modelId="{75DB621F-4077-4FFA-959F-A3D20A3962F7}" type="presParOf" srcId="{ADD9EE18-172A-4464-8CB9-6B605A008AB6}" destId="{AC7B8BC9-50A4-40BD-9083-60650231C547}" srcOrd="0" destOrd="0" presId="urn:microsoft.com/office/officeart/2005/8/layout/hierarchy1"/>
    <dgm:cxn modelId="{E1CB7A8C-AD22-41C1-90A8-C2B3E049A6AA}" type="presParOf" srcId="{ADD9EE18-172A-4464-8CB9-6B605A008AB6}" destId="{B01752AB-793B-4D09-8821-FEFD4E5AE827}" srcOrd="1" destOrd="0" presId="urn:microsoft.com/office/officeart/2005/8/layout/hierarchy1"/>
    <dgm:cxn modelId="{D9A45801-4D29-42DA-820C-1E0E1C369A46}" type="presParOf" srcId="{181CA500-2C05-4158-8B61-856BF1778E8D}" destId="{A6D02A23-9EAE-4D85-BBDA-EDDBD3511A06}" srcOrd="1" destOrd="0" presId="urn:microsoft.com/office/officeart/2005/8/layout/hierarchy1"/>
    <dgm:cxn modelId="{B30F0954-636D-4B10-9FB4-BC36633D762A}" type="presParOf" srcId="{A6D02A23-9EAE-4D85-BBDA-EDDBD3511A06}" destId="{20DD9D13-58FE-4E0E-ADEB-6B211420E7C1}" srcOrd="0" destOrd="0" presId="urn:microsoft.com/office/officeart/2005/8/layout/hierarchy1"/>
    <dgm:cxn modelId="{6A2B456D-C20E-4E28-8688-BEF4C26606DC}" type="presParOf" srcId="{A6D02A23-9EAE-4D85-BBDA-EDDBD3511A06}" destId="{16D436F2-EE0D-42DC-8CA7-5AFCF34C6E61}" srcOrd="1" destOrd="0" presId="urn:microsoft.com/office/officeart/2005/8/layout/hierarchy1"/>
    <dgm:cxn modelId="{630D321C-004E-440D-8CB2-E0681DCFA841}" type="presParOf" srcId="{16D436F2-EE0D-42DC-8CA7-5AFCF34C6E61}" destId="{4738AE20-CEDF-491B-A2C3-37C1069F7A61}" srcOrd="0" destOrd="0" presId="urn:microsoft.com/office/officeart/2005/8/layout/hierarchy1"/>
    <dgm:cxn modelId="{C8857E52-E6EC-4C89-BA83-A48CB5CA44B1}" type="presParOf" srcId="{4738AE20-CEDF-491B-A2C3-37C1069F7A61}" destId="{FB556AD5-67B3-4477-AB34-B1EC0A91EB03}" srcOrd="0" destOrd="0" presId="urn:microsoft.com/office/officeart/2005/8/layout/hierarchy1"/>
    <dgm:cxn modelId="{9103E7AD-F3CD-4211-A67D-5E90F3292B82}" type="presParOf" srcId="{4738AE20-CEDF-491B-A2C3-37C1069F7A61}" destId="{F05749D0-5678-4648-894E-C3099BBBA339}" srcOrd="1" destOrd="0" presId="urn:microsoft.com/office/officeart/2005/8/layout/hierarchy1"/>
    <dgm:cxn modelId="{23CE80DE-EB07-41BF-8A30-54A227BC8C5B}" type="presParOf" srcId="{16D436F2-EE0D-42DC-8CA7-5AFCF34C6E61}" destId="{DE248774-6403-47F2-85FD-F70CEE09089E}" srcOrd="1" destOrd="0" presId="urn:microsoft.com/office/officeart/2005/8/layout/hierarchy1"/>
    <dgm:cxn modelId="{1827F4AE-92BE-4C31-84F8-C6DEA99BF8AD}" type="presParOf" srcId="{DE248774-6403-47F2-85FD-F70CEE09089E}" destId="{88B45125-6FB1-4BDD-9AC7-75A97F4F1B90}" srcOrd="0" destOrd="0" presId="urn:microsoft.com/office/officeart/2005/8/layout/hierarchy1"/>
    <dgm:cxn modelId="{254CA41C-092F-40C6-AD3D-D334E69EDFD5}" type="presParOf" srcId="{DE248774-6403-47F2-85FD-F70CEE09089E}" destId="{E6A73251-5968-4B78-A928-58895DFE3E49}" srcOrd="1" destOrd="0" presId="urn:microsoft.com/office/officeart/2005/8/layout/hierarchy1"/>
    <dgm:cxn modelId="{767B8EA7-2BC6-48FB-B0B7-7F11584D3101}" type="presParOf" srcId="{E6A73251-5968-4B78-A928-58895DFE3E49}" destId="{498EE7F3-85CD-4CE9-BFB8-D6300EAB5431}" srcOrd="0" destOrd="0" presId="urn:microsoft.com/office/officeart/2005/8/layout/hierarchy1"/>
    <dgm:cxn modelId="{7CDAFFAB-354F-4B6B-8A92-48CBAB33EF04}" type="presParOf" srcId="{498EE7F3-85CD-4CE9-BFB8-D6300EAB5431}" destId="{B233CBF0-47C4-4328-BDF6-6C50FF2F16C4}" srcOrd="0" destOrd="0" presId="urn:microsoft.com/office/officeart/2005/8/layout/hierarchy1"/>
    <dgm:cxn modelId="{3DC2BC48-E714-44EB-8E81-AFDBE27CCE4B}" type="presParOf" srcId="{498EE7F3-85CD-4CE9-BFB8-D6300EAB5431}" destId="{467DF39D-56BF-4EE3-BAEF-3534D832B744}" srcOrd="1" destOrd="0" presId="urn:microsoft.com/office/officeart/2005/8/layout/hierarchy1"/>
    <dgm:cxn modelId="{2ADB60BD-6BE7-4CEE-8454-0F9C589383B7}" type="presParOf" srcId="{E6A73251-5968-4B78-A928-58895DFE3E49}" destId="{E19476D4-1BFA-464A-87BF-8E1B3FAFD3B7}" srcOrd="1" destOrd="0" presId="urn:microsoft.com/office/officeart/2005/8/layout/hierarchy1"/>
    <dgm:cxn modelId="{7F1F1488-01BA-40F3-BB5B-A46C6F0FABB0}" type="presParOf" srcId="{E19476D4-1BFA-464A-87BF-8E1B3FAFD3B7}" destId="{9A7CC0DB-A035-4C01-9315-ACC4C9CC6A72}" srcOrd="0" destOrd="0" presId="urn:microsoft.com/office/officeart/2005/8/layout/hierarchy1"/>
    <dgm:cxn modelId="{F4BF2B0B-1116-4990-84D2-F924D937C2DE}" type="presParOf" srcId="{E19476D4-1BFA-464A-87BF-8E1B3FAFD3B7}" destId="{49061520-33EF-4CA7-B3AE-8CE99216E4CB}" srcOrd="1" destOrd="0" presId="urn:microsoft.com/office/officeart/2005/8/layout/hierarchy1"/>
    <dgm:cxn modelId="{2F61C632-B8A6-4780-B583-C621C066B01C}" type="presParOf" srcId="{49061520-33EF-4CA7-B3AE-8CE99216E4CB}" destId="{CD78FB2C-23A5-444F-AF3E-97B16D6A7C22}" srcOrd="0" destOrd="0" presId="urn:microsoft.com/office/officeart/2005/8/layout/hierarchy1"/>
    <dgm:cxn modelId="{E5199451-9323-4ED8-B223-36F2B83A1960}" type="presParOf" srcId="{CD78FB2C-23A5-444F-AF3E-97B16D6A7C22}" destId="{152A2ED7-71D8-4059-ACAA-531E8EC7A924}" srcOrd="0" destOrd="0" presId="urn:microsoft.com/office/officeart/2005/8/layout/hierarchy1"/>
    <dgm:cxn modelId="{074731D0-56D8-42E7-A522-8ABCE344B575}" type="presParOf" srcId="{CD78FB2C-23A5-444F-AF3E-97B16D6A7C22}" destId="{2E5696B8-CD47-4FA1-91B5-BD468CE25EC5}" srcOrd="1" destOrd="0" presId="urn:microsoft.com/office/officeart/2005/8/layout/hierarchy1"/>
    <dgm:cxn modelId="{58553179-C451-43DA-837C-3E949F847CF0}" type="presParOf" srcId="{49061520-33EF-4CA7-B3AE-8CE99216E4CB}" destId="{202E3681-708A-487F-A3AF-6C064524C9E7}" srcOrd="1" destOrd="0" presId="urn:microsoft.com/office/officeart/2005/8/layout/hierarchy1"/>
    <dgm:cxn modelId="{719C047E-D52D-4D70-A749-21D762F98E9D}" type="presParOf" srcId="{202E3681-708A-487F-A3AF-6C064524C9E7}" destId="{B23BFEEC-6B5F-40A8-AA0C-F13C9D343CC9}" srcOrd="0" destOrd="0" presId="urn:microsoft.com/office/officeart/2005/8/layout/hierarchy1"/>
    <dgm:cxn modelId="{7EBBBAE5-8188-4C07-ABBD-016840161DAA}" type="presParOf" srcId="{202E3681-708A-487F-A3AF-6C064524C9E7}" destId="{887B45CB-7787-4EB7-9665-1967C5ED9659}" srcOrd="1" destOrd="0" presId="urn:microsoft.com/office/officeart/2005/8/layout/hierarchy1"/>
    <dgm:cxn modelId="{3E2F3885-FB60-4682-A5B9-F76A2A26C6BC}" type="presParOf" srcId="{887B45CB-7787-4EB7-9665-1967C5ED9659}" destId="{00EE6693-D11E-4348-8003-A5BDE111EE55}" srcOrd="0" destOrd="0" presId="urn:microsoft.com/office/officeart/2005/8/layout/hierarchy1"/>
    <dgm:cxn modelId="{1EFC611E-354B-4B2F-84FB-775EB625FAD3}" type="presParOf" srcId="{00EE6693-D11E-4348-8003-A5BDE111EE55}" destId="{7C579C0D-4CFE-43BC-B4E1-C681A3783A6A}" srcOrd="0" destOrd="0" presId="urn:microsoft.com/office/officeart/2005/8/layout/hierarchy1"/>
    <dgm:cxn modelId="{CEEC05F6-9137-4E05-AAAE-B258F7706B0F}" type="presParOf" srcId="{00EE6693-D11E-4348-8003-A5BDE111EE55}" destId="{F4ABD036-1C28-47B7-84F6-DB0794549FBB}" srcOrd="1" destOrd="0" presId="urn:microsoft.com/office/officeart/2005/8/layout/hierarchy1"/>
    <dgm:cxn modelId="{CD0DE0CF-FC4F-455A-8828-C3B08549E6A9}" type="presParOf" srcId="{887B45CB-7787-4EB7-9665-1967C5ED9659}" destId="{D831E13A-A7D0-4862-B02B-42682519BC2C}" srcOrd="1" destOrd="0" presId="urn:microsoft.com/office/officeart/2005/8/layout/hierarchy1"/>
    <dgm:cxn modelId="{28C86D43-8BBF-484E-AD13-2793957DE2CB}" type="presParOf" srcId="{D831E13A-A7D0-4862-B02B-42682519BC2C}" destId="{61CE18EF-140B-4CCE-AF8D-85256AC7704F}" srcOrd="0" destOrd="0" presId="urn:microsoft.com/office/officeart/2005/8/layout/hierarchy1"/>
    <dgm:cxn modelId="{5975E934-9421-470D-9BB7-D6D480F8793B}" type="presParOf" srcId="{D831E13A-A7D0-4862-B02B-42682519BC2C}" destId="{678F540C-CB20-400C-A5C8-24E35D2BCD8F}" srcOrd="1" destOrd="0" presId="urn:microsoft.com/office/officeart/2005/8/layout/hierarchy1"/>
    <dgm:cxn modelId="{5F308113-675B-4E22-BF36-99F2097ECA23}" type="presParOf" srcId="{678F540C-CB20-400C-A5C8-24E35D2BCD8F}" destId="{D727F9B6-31AE-468A-B262-6D68AEDA3776}" srcOrd="0" destOrd="0" presId="urn:microsoft.com/office/officeart/2005/8/layout/hierarchy1"/>
    <dgm:cxn modelId="{266DFAD7-E73E-4BDC-B5BF-147E69005025}" type="presParOf" srcId="{D727F9B6-31AE-468A-B262-6D68AEDA3776}" destId="{581E6F1D-ABBE-4A7D-910A-4087578D27AB}" srcOrd="0" destOrd="0" presId="urn:microsoft.com/office/officeart/2005/8/layout/hierarchy1"/>
    <dgm:cxn modelId="{9FF78ADE-1323-4E8A-89C4-98D72C45D010}" type="presParOf" srcId="{D727F9B6-31AE-468A-B262-6D68AEDA3776}" destId="{A06BF21B-5107-4C8F-9432-17F0754A4707}" srcOrd="1" destOrd="0" presId="urn:microsoft.com/office/officeart/2005/8/layout/hierarchy1"/>
    <dgm:cxn modelId="{C270F489-33FB-46F9-B0A8-EABCB3265ADD}" type="presParOf" srcId="{678F540C-CB20-400C-A5C8-24E35D2BCD8F}" destId="{31B44A55-BDFE-4EC3-9A5C-F9DCF830049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E18EF-140B-4CCE-AF8D-85256AC7704F}">
      <dsp:nvSpPr>
        <dsp:cNvPr id="0" name=""/>
        <dsp:cNvSpPr/>
      </dsp:nvSpPr>
      <dsp:spPr>
        <a:xfrm>
          <a:off x="1750417" y="4972526"/>
          <a:ext cx="91440" cy="211485"/>
        </a:xfrm>
        <a:custGeom>
          <a:avLst/>
          <a:gdLst/>
          <a:ahLst/>
          <a:cxnLst/>
          <a:rect l="0" t="0" r="0" b="0"/>
          <a:pathLst>
            <a:path>
              <a:moveTo>
                <a:pt x="45720" y="0"/>
              </a:moveTo>
              <a:lnTo>
                <a:pt x="45720" y="235273"/>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3BFEEC-6B5F-40A8-AA0C-F13C9D343CC9}">
      <dsp:nvSpPr>
        <dsp:cNvPr id="0" name=""/>
        <dsp:cNvSpPr/>
      </dsp:nvSpPr>
      <dsp:spPr>
        <a:xfrm>
          <a:off x="1750417" y="4270551"/>
          <a:ext cx="91440" cy="240220"/>
        </a:xfrm>
        <a:custGeom>
          <a:avLst/>
          <a:gdLst/>
          <a:ahLst/>
          <a:cxnLst/>
          <a:rect l="0" t="0" r="0" b="0"/>
          <a:pathLst>
            <a:path>
              <a:moveTo>
                <a:pt x="52402" y="0"/>
              </a:moveTo>
              <a:lnTo>
                <a:pt x="52402" y="192299"/>
              </a:lnTo>
              <a:lnTo>
                <a:pt x="45720" y="192299"/>
              </a:lnTo>
              <a:lnTo>
                <a:pt x="45720" y="267241"/>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7CC0DB-A035-4C01-9315-ACC4C9CC6A72}">
      <dsp:nvSpPr>
        <dsp:cNvPr id="0" name=""/>
        <dsp:cNvSpPr/>
      </dsp:nvSpPr>
      <dsp:spPr>
        <a:xfrm>
          <a:off x="1756423" y="3661159"/>
          <a:ext cx="91440" cy="173257"/>
        </a:xfrm>
        <a:custGeom>
          <a:avLst/>
          <a:gdLst/>
          <a:ahLst/>
          <a:cxnLst/>
          <a:rect l="0" t="0" r="0" b="0"/>
          <a:pathLst>
            <a:path>
              <a:moveTo>
                <a:pt x="45720" y="0"/>
              </a:moveTo>
              <a:lnTo>
                <a:pt x="45720" y="128365"/>
              </a:lnTo>
              <a:lnTo>
                <a:pt x="52402" y="128365"/>
              </a:lnTo>
              <a:lnTo>
                <a:pt x="52402" y="203306"/>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8B45125-6FB1-4BDD-9AC7-75A97F4F1B90}">
      <dsp:nvSpPr>
        <dsp:cNvPr id="0" name=""/>
        <dsp:cNvSpPr/>
      </dsp:nvSpPr>
      <dsp:spPr>
        <a:xfrm>
          <a:off x="1750417" y="2978426"/>
          <a:ext cx="91440" cy="220979"/>
        </a:xfrm>
        <a:custGeom>
          <a:avLst/>
          <a:gdLst/>
          <a:ahLst/>
          <a:cxnLst/>
          <a:rect l="0" t="0" r="0" b="0"/>
          <a:pathLst>
            <a:path>
              <a:moveTo>
                <a:pt x="45720" y="0"/>
              </a:moveTo>
              <a:lnTo>
                <a:pt x="45720" y="235273"/>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DD9D13-58FE-4E0E-ADEB-6B211420E7C1}">
      <dsp:nvSpPr>
        <dsp:cNvPr id="0" name=""/>
        <dsp:cNvSpPr/>
      </dsp:nvSpPr>
      <dsp:spPr>
        <a:xfrm>
          <a:off x="1750417" y="2305186"/>
          <a:ext cx="91440" cy="211485"/>
        </a:xfrm>
        <a:custGeom>
          <a:avLst/>
          <a:gdLst/>
          <a:ahLst/>
          <a:cxnLst/>
          <a:rect l="0" t="0" r="0" b="0"/>
          <a:pathLst>
            <a:path>
              <a:moveTo>
                <a:pt x="45720" y="0"/>
              </a:moveTo>
              <a:lnTo>
                <a:pt x="45720" y="235273"/>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205D6C-3844-4839-9D85-DC0043672258}">
      <dsp:nvSpPr>
        <dsp:cNvPr id="0" name=""/>
        <dsp:cNvSpPr/>
      </dsp:nvSpPr>
      <dsp:spPr>
        <a:xfrm>
          <a:off x="1750417" y="1631947"/>
          <a:ext cx="91440" cy="211485"/>
        </a:xfrm>
        <a:custGeom>
          <a:avLst/>
          <a:gdLst/>
          <a:ahLst/>
          <a:cxnLst/>
          <a:rect l="0" t="0" r="0" b="0"/>
          <a:pathLst>
            <a:path>
              <a:moveTo>
                <a:pt x="45720" y="0"/>
              </a:moveTo>
              <a:lnTo>
                <a:pt x="45720" y="235273"/>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43FC208-5222-462E-AF44-C3783E46A25A}">
      <dsp:nvSpPr>
        <dsp:cNvPr id="0" name=""/>
        <dsp:cNvSpPr/>
      </dsp:nvSpPr>
      <dsp:spPr>
        <a:xfrm>
          <a:off x="1750417" y="1013504"/>
          <a:ext cx="91440" cy="156689"/>
        </a:xfrm>
        <a:custGeom>
          <a:avLst/>
          <a:gdLst/>
          <a:ahLst/>
          <a:cxnLst/>
          <a:rect l="0" t="0" r="0" b="0"/>
          <a:pathLst>
            <a:path>
              <a:moveTo>
                <a:pt x="45720" y="0"/>
              </a:moveTo>
              <a:lnTo>
                <a:pt x="45720" y="235273"/>
              </a:lnTo>
            </a:path>
          </a:pathLst>
        </a:custGeo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74B06B5-D1EF-49D7-9831-AF9ACCBC225F}">
      <dsp:nvSpPr>
        <dsp:cNvPr id="0" name=""/>
        <dsp:cNvSpPr/>
      </dsp:nvSpPr>
      <dsp:spPr>
        <a:xfrm>
          <a:off x="26238" y="551750"/>
          <a:ext cx="3539796" cy="461753"/>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6444DF1-EB75-4F2F-B0FB-3FF9B8DD47BF}">
      <dsp:nvSpPr>
        <dsp:cNvPr id="0" name=""/>
        <dsp:cNvSpPr/>
      </dsp:nvSpPr>
      <dsp:spPr>
        <a:xfrm>
          <a:off x="107035" y="628507"/>
          <a:ext cx="3539796" cy="461753"/>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Incoming control of B</a:t>
          </a:r>
          <a:r>
            <a:rPr lang="en-US" sz="1200" b="1" kern="1200" baseline="-25000" dirty="0">
              <a:latin typeface="Arial" panose="020B0604020202020204" pitchFamily="34" charset="0"/>
              <a:cs typeface="Arial" panose="020B0604020202020204" pitchFamily="34" charset="0"/>
            </a:rPr>
            <a:t>4</a:t>
          </a:r>
          <a:r>
            <a:rPr lang="en-US" sz="1200" b="1" kern="1200" dirty="0">
              <a:latin typeface="Arial" panose="020B0604020202020204" pitchFamily="34" charset="0"/>
              <a:cs typeface="Arial" panose="020B0604020202020204" pitchFamily="34" charset="0"/>
            </a:rPr>
            <a:t>C powder </a:t>
          </a:r>
        </a:p>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(grain size F220 or F240)</a:t>
          </a:r>
          <a:r>
            <a:rPr lang="uk-UA" sz="1200" b="1" kern="1200" baseline="-250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p>
      </dsp:txBody>
      <dsp:txXfrm>
        <a:off x="120559" y="642031"/>
        <a:ext cx="3512748" cy="434705"/>
      </dsp:txXfrm>
    </dsp:sp>
    <dsp:sp modelId="{430AD4A7-51A3-40F6-B92B-16C9045DA248}">
      <dsp:nvSpPr>
        <dsp:cNvPr id="0" name=""/>
        <dsp:cNvSpPr/>
      </dsp:nvSpPr>
      <dsp:spPr>
        <a:xfrm>
          <a:off x="18323" y="1170193"/>
          <a:ext cx="3555627" cy="461753"/>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8256E41-83D8-46CE-9DF9-A17E31807894}">
      <dsp:nvSpPr>
        <dsp:cNvPr id="0" name=""/>
        <dsp:cNvSpPr/>
      </dsp:nvSpPr>
      <dsp:spPr>
        <a:xfrm>
          <a:off x="99120" y="1246950"/>
          <a:ext cx="3555627" cy="461753"/>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Mixing of powders and plasticizer</a:t>
          </a:r>
          <a:endParaRPr lang="uk-UA" sz="1200" b="1" kern="1200" baseline="-25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12644" y="1260474"/>
        <a:ext cx="3528579" cy="434705"/>
      </dsp:txXfrm>
    </dsp:sp>
    <dsp:sp modelId="{AC7B8BC9-50A4-40BD-9083-60650231C547}">
      <dsp:nvSpPr>
        <dsp:cNvPr id="0" name=""/>
        <dsp:cNvSpPr/>
      </dsp:nvSpPr>
      <dsp:spPr>
        <a:xfrm>
          <a:off x="28867" y="1843433"/>
          <a:ext cx="3534539" cy="461753"/>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01752AB-793B-4D09-8821-FEFD4E5AE827}">
      <dsp:nvSpPr>
        <dsp:cNvPr id="0" name=""/>
        <dsp:cNvSpPr/>
      </dsp:nvSpPr>
      <dsp:spPr>
        <a:xfrm>
          <a:off x="109664" y="1920190"/>
          <a:ext cx="3534539" cy="461753"/>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Drying of the mixture</a:t>
          </a:r>
          <a:endParaRPr lang="uk-UA"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23188" y="1933714"/>
        <a:ext cx="3507491" cy="434705"/>
      </dsp:txXfrm>
    </dsp:sp>
    <dsp:sp modelId="{FB556AD5-67B3-4477-AB34-B1EC0A91EB03}">
      <dsp:nvSpPr>
        <dsp:cNvPr id="0" name=""/>
        <dsp:cNvSpPr/>
      </dsp:nvSpPr>
      <dsp:spPr>
        <a:xfrm>
          <a:off x="1922" y="2516672"/>
          <a:ext cx="3588429" cy="461753"/>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05749D0-5678-4648-894E-C3099BBBA339}">
      <dsp:nvSpPr>
        <dsp:cNvPr id="0" name=""/>
        <dsp:cNvSpPr/>
      </dsp:nvSpPr>
      <dsp:spPr>
        <a:xfrm>
          <a:off x="82718" y="2593429"/>
          <a:ext cx="3588429" cy="461753"/>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Pressing of Ø7.6 mm pellets</a:t>
          </a:r>
          <a:r>
            <a:rPr lang="uk-UA"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p>
      </dsp:txBody>
      <dsp:txXfrm>
        <a:off x="96242" y="2606953"/>
        <a:ext cx="3561381" cy="434705"/>
      </dsp:txXfrm>
    </dsp:sp>
    <dsp:sp modelId="{B233CBF0-47C4-4328-BDF6-6C50FF2F16C4}">
      <dsp:nvSpPr>
        <dsp:cNvPr id="0" name=""/>
        <dsp:cNvSpPr/>
      </dsp:nvSpPr>
      <dsp:spPr>
        <a:xfrm>
          <a:off x="28037" y="3199405"/>
          <a:ext cx="3564236" cy="461753"/>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67DF39D-56BF-4EE3-BAEF-3534D832B744}">
      <dsp:nvSpPr>
        <dsp:cNvPr id="0" name=""/>
        <dsp:cNvSpPr/>
      </dsp:nvSpPr>
      <dsp:spPr>
        <a:xfrm>
          <a:off x="108834" y="3276162"/>
          <a:ext cx="3564236" cy="461753"/>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Plasticizer annealing</a:t>
          </a:r>
          <a:endParaRPr lang="uk-UA" sz="1200" b="1" strike="sngStrike" kern="1200" dirty="0">
            <a:solidFill>
              <a:srgbClr val="FF0000"/>
            </a:solidFill>
            <a:latin typeface="Arial" panose="020B0604020202020204" pitchFamily="34" charset="0"/>
            <a:ea typeface="+mn-ea"/>
            <a:cs typeface="Arial" panose="020B0604020202020204" pitchFamily="34" charset="0"/>
          </a:endParaRPr>
        </a:p>
      </dsp:txBody>
      <dsp:txXfrm>
        <a:off x="122358" y="3289686"/>
        <a:ext cx="3537188" cy="434705"/>
      </dsp:txXfrm>
    </dsp:sp>
    <dsp:sp modelId="{152A2ED7-71D8-4059-ACAA-531E8EC7A924}">
      <dsp:nvSpPr>
        <dsp:cNvPr id="0" name=""/>
        <dsp:cNvSpPr/>
      </dsp:nvSpPr>
      <dsp:spPr>
        <a:xfrm>
          <a:off x="20003" y="3834416"/>
          <a:ext cx="3564280" cy="43613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E5696B8-CD47-4FA1-91B5-BD468CE25EC5}">
      <dsp:nvSpPr>
        <dsp:cNvPr id="0" name=""/>
        <dsp:cNvSpPr/>
      </dsp:nvSpPr>
      <dsp:spPr>
        <a:xfrm>
          <a:off x="100800" y="3911173"/>
          <a:ext cx="3564280" cy="43613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Vacuum sintering of pellets</a:t>
          </a:r>
          <a:endParaRPr lang="uk-UA" sz="1200" b="1"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13574" y="3923947"/>
        <a:ext cx="3538732" cy="410587"/>
      </dsp:txXfrm>
    </dsp:sp>
    <dsp:sp modelId="{7C579C0D-4CFE-43BC-B4E1-C681A3783A6A}">
      <dsp:nvSpPr>
        <dsp:cNvPr id="0" name=""/>
        <dsp:cNvSpPr/>
      </dsp:nvSpPr>
      <dsp:spPr>
        <a:xfrm>
          <a:off x="7990" y="4510772"/>
          <a:ext cx="3576293" cy="461753"/>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4ABD036-1C28-47B7-84F6-DB0794549FBB}">
      <dsp:nvSpPr>
        <dsp:cNvPr id="0" name=""/>
        <dsp:cNvSpPr/>
      </dsp:nvSpPr>
      <dsp:spPr>
        <a:xfrm>
          <a:off x="88787" y="4587529"/>
          <a:ext cx="3576293" cy="461753"/>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Polishing of pellets</a:t>
          </a:r>
          <a:endParaRPr lang="uk-UA"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02311" y="4601053"/>
        <a:ext cx="3549245" cy="434705"/>
      </dsp:txXfrm>
    </dsp:sp>
    <dsp:sp modelId="{581E6F1D-ABBE-4A7D-910A-4087578D27AB}">
      <dsp:nvSpPr>
        <dsp:cNvPr id="0" name=""/>
        <dsp:cNvSpPr/>
      </dsp:nvSpPr>
      <dsp:spPr>
        <a:xfrm>
          <a:off x="26238" y="5184011"/>
          <a:ext cx="3539796" cy="41838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06BF21B-5107-4C8F-9432-17F0754A4707}">
      <dsp:nvSpPr>
        <dsp:cNvPr id="0" name=""/>
        <dsp:cNvSpPr/>
      </dsp:nvSpPr>
      <dsp:spPr>
        <a:xfrm>
          <a:off x="107035" y="5260768"/>
          <a:ext cx="3539796" cy="41838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Final inspection of boron carbide pellets, certification, and packaging</a:t>
          </a:r>
          <a:endParaRPr lang="uk-UA" sz="1200" b="1" kern="1200" dirty="0">
            <a:solidFill>
              <a:sysClr val="windowText" lastClr="000000"/>
            </a:solidFill>
            <a:latin typeface="Arial" panose="020B0604020202020204" pitchFamily="34" charset="0"/>
            <a:ea typeface="+mn-ea"/>
            <a:cs typeface="Arial" panose="020B0604020202020204" pitchFamily="34" charset="0"/>
          </a:endParaRPr>
        </a:p>
      </dsp:txBody>
      <dsp:txXfrm>
        <a:off x="119289" y="5273022"/>
        <a:ext cx="3515288" cy="393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E18EF-140B-4CCE-AF8D-85256AC7704F}">
      <dsp:nvSpPr>
        <dsp:cNvPr id="0" name=""/>
        <dsp:cNvSpPr/>
      </dsp:nvSpPr>
      <dsp:spPr>
        <a:xfrm>
          <a:off x="1733269" y="5102942"/>
          <a:ext cx="91440" cy="209466"/>
        </a:xfrm>
        <a:custGeom>
          <a:avLst/>
          <a:gdLst/>
          <a:ahLst/>
          <a:cxnLst/>
          <a:rect l="0" t="0" r="0" b="0"/>
          <a:pathLst>
            <a:path>
              <a:moveTo>
                <a:pt x="45720" y="0"/>
              </a:moveTo>
              <a:lnTo>
                <a:pt x="45720" y="22978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3BFEEC-6B5F-40A8-AA0C-F13C9D343CC9}">
      <dsp:nvSpPr>
        <dsp:cNvPr id="0" name=""/>
        <dsp:cNvSpPr/>
      </dsp:nvSpPr>
      <dsp:spPr>
        <a:xfrm>
          <a:off x="1733269" y="4407670"/>
          <a:ext cx="91440" cy="237927"/>
        </a:xfrm>
        <a:custGeom>
          <a:avLst/>
          <a:gdLst/>
          <a:ahLst/>
          <a:cxnLst/>
          <a:rect l="0" t="0" r="0" b="0"/>
          <a:pathLst>
            <a:path>
              <a:moveTo>
                <a:pt x="52246" y="0"/>
              </a:moveTo>
              <a:lnTo>
                <a:pt x="52246" y="187816"/>
              </a:lnTo>
              <a:lnTo>
                <a:pt x="45720" y="187816"/>
              </a:lnTo>
              <a:lnTo>
                <a:pt x="45720" y="261011"/>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7CC0DB-A035-4C01-9315-ACC4C9CC6A72}">
      <dsp:nvSpPr>
        <dsp:cNvPr id="0" name=""/>
        <dsp:cNvSpPr/>
      </dsp:nvSpPr>
      <dsp:spPr>
        <a:xfrm>
          <a:off x="1739218" y="3597553"/>
          <a:ext cx="91440" cy="215736"/>
        </a:xfrm>
        <a:custGeom>
          <a:avLst/>
          <a:gdLst/>
          <a:ahLst/>
          <a:cxnLst/>
          <a:rect l="0" t="0" r="0" b="0"/>
          <a:pathLst>
            <a:path>
              <a:moveTo>
                <a:pt x="54425" y="0"/>
              </a:moveTo>
              <a:lnTo>
                <a:pt x="54425" y="163473"/>
              </a:lnTo>
              <a:lnTo>
                <a:pt x="45720" y="163473"/>
              </a:lnTo>
              <a:lnTo>
                <a:pt x="45720" y="236668"/>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8B45125-6FB1-4BDD-9AC7-75A97F4F1B90}">
      <dsp:nvSpPr>
        <dsp:cNvPr id="0" name=""/>
        <dsp:cNvSpPr/>
      </dsp:nvSpPr>
      <dsp:spPr>
        <a:xfrm>
          <a:off x="1733269" y="2993256"/>
          <a:ext cx="91440" cy="146952"/>
        </a:xfrm>
        <a:custGeom>
          <a:avLst/>
          <a:gdLst/>
          <a:ahLst/>
          <a:cxnLst/>
          <a:rect l="0" t="0" r="0" b="0"/>
          <a:pathLst>
            <a:path>
              <a:moveTo>
                <a:pt x="45720" y="0"/>
              </a:moveTo>
              <a:lnTo>
                <a:pt x="45720" y="118494"/>
              </a:lnTo>
              <a:lnTo>
                <a:pt x="60951" y="118494"/>
              </a:lnTo>
              <a:lnTo>
                <a:pt x="60951" y="19168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DD9D13-58FE-4E0E-ADEB-6B211420E7C1}">
      <dsp:nvSpPr>
        <dsp:cNvPr id="0" name=""/>
        <dsp:cNvSpPr/>
      </dsp:nvSpPr>
      <dsp:spPr>
        <a:xfrm>
          <a:off x="1733269" y="2298660"/>
          <a:ext cx="91440" cy="237250"/>
        </a:xfrm>
        <a:custGeom>
          <a:avLst/>
          <a:gdLst/>
          <a:ahLst/>
          <a:cxnLst/>
          <a:rect l="0" t="0" r="0" b="0"/>
          <a:pathLst>
            <a:path>
              <a:moveTo>
                <a:pt x="45720" y="0"/>
              </a:moveTo>
              <a:lnTo>
                <a:pt x="45720" y="22978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205D6C-3844-4839-9D85-DC0043672258}">
      <dsp:nvSpPr>
        <dsp:cNvPr id="0" name=""/>
        <dsp:cNvSpPr/>
      </dsp:nvSpPr>
      <dsp:spPr>
        <a:xfrm>
          <a:off x="1733269" y="1631848"/>
          <a:ext cx="91440" cy="209466"/>
        </a:xfrm>
        <a:custGeom>
          <a:avLst/>
          <a:gdLst/>
          <a:ahLst/>
          <a:cxnLst/>
          <a:rect l="0" t="0" r="0" b="0"/>
          <a:pathLst>
            <a:path>
              <a:moveTo>
                <a:pt x="45720" y="0"/>
              </a:moveTo>
              <a:lnTo>
                <a:pt x="45720" y="229789"/>
              </a:lnTo>
            </a:path>
          </a:pathLst>
        </a:custGeom>
        <a:noFill/>
        <a:ln w="25400" cap="flat" cmpd="sng" algn="ctr">
          <a:solidFill>
            <a:srgbClr val="4F81BD">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43FC208-5222-462E-AF44-C3783E46A25A}">
      <dsp:nvSpPr>
        <dsp:cNvPr id="0" name=""/>
        <dsp:cNvSpPr/>
      </dsp:nvSpPr>
      <dsp:spPr>
        <a:xfrm>
          <a:off x="1733269" y="965036"/>
          <a:ext cx="91440" cy="209466"/>
        </a:xfrm>
        <a:custGeom>
          <a:avLst/>
          <a:gdLst/>
          <a:ahLst/>
          <a:cxnLst/>
          <a:rect l="0" t="0" r="0" b="0"/>
          <a:pathLst>
            <a:path>
              <a:moveTo>
                <a:pt x="45720" y="0"/>
              </a:moveTo>
              <a:lnTo>
                <a:pt x="45720" y="229789"/>
              </a:lnTo>
            </a:path>
          </a:pathLst>
        </a:custGeom>
        <a:noFill/>
        <a:ln w="25400" cap="flat" cmpd="sng" algn="ctr">
          <a:solidFill>
            <a:srgbClr val="4F81BD">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74B06B5-D1EF-49D7-9831-AF9ACCBC225F}">
      <dsp:nvSpPr>
        <dsp:cNvPr id="0" name=""/>
        <dsp:cNvSpPr/>
      </dsp:nvSpPr>
      <dsp:spPr>
        <a:xfrm>
          <a:off x="25988" y="507690"/>
          <a:ext cx="3506003" cy="4573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6444DF1-EB75-4F2F-B0FB-3FF9B8DD47BF}">
      <dsp:nvSpPr>
        <dsp:cNvPr id="0" name=""/>
        <dsp:cNvSpPr/>
      </dsp:nvSpPr>
      <dsp:spPr>
        <a:xfrm>
          <a:off x="106013" y="583714"/>
          <a:ext cx="3506003" cy="4573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ysClr val="windowText" lastClr="000000"/>
              </a:solidFill>
              <a:latin typeface="Arial" panose="020B0604020202020204" pitchFamily="34" charset="0"/>
              <a:ea typeface="+mn-ea"/>
              <a:cs typeface="Arial" panose="020B0604020202020204" pitchFamily="34" charset="0"/>
            </a:rPr>
            <a:t>Incoming control of</a:t>
          </a:r>
          <a:r>
            <a:rPr lang="uk-UA" sz="1200" b="1" kern="1200" dirty="0">
              <a:solidFill>
                <a:sysClr val="windowText" lastClr="000000"/>
              </a:solidFill>
              <a:latin typeface="Arial" panose="020B0604020202020204" pitchFamily="34" charset="0"/>
              <a:ea typeface="+mn-ea"/>
              <a:cs typeface="Arial" panose="020B0604020202020204" pitchFamily="34" charset="0"/>
            </a:rPr>
            <a:t> TiO</a:t>
          </a:r>
          <a:r>
            <a:rPr lang="uk-UA" sz="1200" b="1" kern="1200" baseline="-25000" dirty="0">
              <a:solidFill>
                <a:sysClr val="windowText" lastClr="000000"/>
              </a:solidFill>
              <a:latin typeface="Arial" panose="020B0604020202020204" pitchFamily="34" charset="0"/>
              <a:ea typeface="+mn-ea"/>
              <a:cs typeface="Arial" panose="020B0604020202020204" pitchFamily="34" charset="0"/>
            </a:rPr>
            <a:t>2</a:t>
          </a:r>
          <a:r>
            <a:rPr lang="uk-UA" sz="1200" b="1" kern="1200" dirty="0">
              <a:solidFill>
                <a:sysClr val="windowText" lastClr="000000"/>
              </a:solidFill>
              <a:latin typeface="Arial" panose="020B0604020202020204" pitchFamily="34" charset="0"/>
              <a:ea typeface="+mn-ea"/>
              <a:cs typeface="Arial" panose="020B0604020202020204" pitchFamily="34" charset="0"/>
            </a:rPr>
            <a:t>, </a:t>
          </a:r>
          <a:r>
            <a:rPr lang="uk-UA" sz="1200" b="1"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Dy</a:t>
          </a:r>
          <a:r>
            <a:rPr lang="uk-UA" sz="1200" b="1" kern="1200" baseline="-250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2</a:t>
          </a:r>
          <a:r>
            <a:rPr lang="uk-UA" sz="1200" b="1"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O</a:t>
          </a:r>
          <a:r>
            <a:rPr lang="uk-UA" sz="1200" b="1" kern="1200" baseline="-250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3 </a:t>
          </a:r>
          <a:r>
            <a:rPr lang="en-US" sz="1200" b="1" kern="1200" dirty="0">
              <a:solidFill>
                <a:sysClr val="windowText" lastClr="000000"/>
              </a:solidFill>
              <a:latin typeface="Arial" panose="020B0604020202020204" pitchFamily="34" charset="0"/>
              <a:ea typeface="+mn-ea"/>
              <a:cs typeface="Arial" panose="020B0604020202020204" pitchFamily="34" charset="0"/>
            </a:rPr>
            <a:t>and</a:t>
          </a:r>
          <a:r>
            <a:rPr lang="uk-UA" sz="1200" b="1" kern="1200" dirty="0">
              <a:solidFill>
                <a:sysClr val="windowText" lastClr="000000"/>
              </a:solidFill>
              <a:latin typeface="Arial" panose="020B0604020202020204" pitchFamily="34" charset="0"/>
              <a:ea typeface="+mn-ea"/>
              <a:cs typeface="Arial" panose="020B0604020202020204" pitchFamily="34" charset="0"/>
            </a:rPr>
            <a:t> МоО</a:t>
          </a:r>
          <a:r>
            <a:rPr lang="uk-UA" sz="1200" b="1" kern="1200" baseline="-25000" dirty="0">
              <a:solidFill>
                <a:sysClr val="windowText" lastClr="000000"/>
              </a:solidFill>
              <a:latin typeface="Arial" panose="020B0604020202020204" pitchFamily="34" charset="0"/>
              <a:ea typeface="+mn-ea"/>
              <a:cs typeface="Arial" panose="020B0604020202020204" pitchFamily="34" charset="0"/>
            </a:rPr>
            <a:t>3</a:t>
          </a:r>
          <a:r>
            <a:rPr lang="uk-UA" sz="1200" b="1" kern="1200" baseline="-250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a:t>
          </a:r>
          <a:r>
            <a:rPr lang="en-US" sz="1200" b="1" kern="1200" baseline="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powders</a:t>
          </a:r>
          <a:endParaRPr lang="uk-UA" sz="1200" b="1" kern="1200" baseline="-250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19408" y="597109"/>
        <a:ext cx="3479213" cy="430555"/>
      </dsp:txXfrm>
    </dsp:sp>
    <dsp:sp modelId="{430AD4A7-51A3-40F6-B92B-16C9045DA248}">
      <dsp:nvSpPr>
        <dsp:cNvPr id="0" name=""/>
        <dsp:cNvSpPr/>
      </dsp:nvSpPr>
      <dsp:spPr>
        <a:xfrm>
          <a:off x="18148" y="1174502"/>
          <a:ext cx="3521682" cy="4573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8256E41-83D8-46CE-9DF9-A17E31807894}">
      <dsp:nvSpPr>
        <dsp:cNvPr id="0" name=""/>
        <dsp:cNvSpPr/>
      </dsp:nvSpPr>
      <dsp:spPr>
        <a:xfrm>
          <a:off x="98173" y="1250526"/>
          <a:ext cx="3521682" cy="4573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Mixing of powders and plasticizer</a:t>
          </a:r>
          <a:endParaRPr lang="uk-UA" sz="1200" kern="1200" baseline="-25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11568" y="1263921"/>
        <a:ext cx="3494892" cy="430555"/>
      </dsp:txXfrm>
    </dsp:sp>
    <dsp:sp modelId="{AC7B8BC9-50A4-40BD-9083-60650231C547}">
      <dsp:nvSpPr>
        <dsp:cNvPr id="0" name=""/>
        <dsp:cNvSpPr/>
      </dsp:nvSpPr>
      <dsp:spPr>
        <a:xfrm>
          <a:off x="28591" y="1841314"/>
          <a:ext cx="3500795" cy="4573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01752AB-793B-4D09-8821-FEFD4E5AE827}">
      <dsp:nvSpPr>
        <dsp:cNvPr id="0" name=""/>
        <dsp:cNvSpPr/>
      </dsp:nvSpPr>
      <dsp:spPr>
        <a:xfrm>
          <a:off x="108617" y="1917338"/>
          <a:ext cx="3500795" cy="4573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Drying of the mixture</a:t>
          </a:r>
          <a:endParaRPr lang="uk-UA"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22012" y="1930733"/>
        <a:ext cx="3474005" cy="430555"/>
      </dsp:txXfrm>
    </dsp:sp>
    <dsp:sp modelId="{FB556AD5-67B3-4477-AB34-B1EC0A91EB03}">
      <dsp:nvSpPr>
        <dsp:cNvPr id="0" name=""/>
        <dsp:cNvSpPr/>
      </dsp:nvSpPr>
      <dsp:spPr>
        <a:xfrm>
          <a:off x="1903" y="2535910"/>
          <a:ext cx="3554171" cy="4573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05749D0-5678-4648-894E-C3099BBBA339}">
      <dsp:nvSpPr>
        <dsp:cNvPr id="0" name=""/>
        <dsp:cNvSpPr/>
      </dsp:nvSpPr>
      <dsp:spPr>
        <a:xfrm>
          <a:off x="81929" y="2611934"/>
          <a:ext cx="3554171" cy="4573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Pressing of</a:t>
          </a:r>
          <a:r>
            <a:rPr lang="uk-UA"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 Ø8,55 </a:t>
          </a:r>
          <a:r>
            <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mm pellets</a:t>
          </a:r>
          <a:endParaRPr lang="uk-UA" sz="1200" b="1" strike="sngStrike" kern="1200" dirty="0">
            <a:solidFill>
              <a:srgbClr val="FF0000"/>
            </a:solidFill>
            <a:latin typeface="Arial" panose="020B0604020202020204" pitchFamily="34" charset="0"/>
            <a:ea typeface="+mn-ea"/>
            <a:cs typeface="Arial" panose="020B0604020202020204" pitchFamily="34" charset="0"/>
          </a:endParaRPr>
        </a:p>
      </dsp:txBody>
      <dsp:txXfrm>
        <a:off x="95324" y="2625329"/>
        <a:ext cx="3527381" cy="430555"/>
      </dsp:txXfrm>
    </dsp:sp>
    <dsp:sp modelId="{B233CBF0-47C4-4328-BDF6-6C50FF2F16C4}">
      <dsp:nvSpPr>
        <dsp:cNvPr id="0" name=""/>
        <dsp:cNvSpPr/>
      </dsp:nvSpPr>
      <dsp:spPr>
        <a:xfrm>
          <a:off x="27769" y="3140208"/>
          <a:ext cx="3530209" cy="4573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67DF39D-56BF-4EE3-BAEF-3534D832B744}">
      <dsp:nvSpPr>
        <dsp:cNvPr id="0" name=""/>
        <dsp:cNvSpPr/>
      </dsp:nvSpPr>
      <dsp:spPr>
        <a:xfrm>
          <a:off x="107795" y="3216232"/>
          <a:ext cx="3530209" cy="4573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Plasticizer annealing</a:t>
          </a:r>
          <a:endParaRPr lang="uk-UA" sz="1200" strike="sngStrike" kern="1200" dirty="0">
            <a:solidFill>
              <a:srgbClr val="FF0000"/>
            </a:solidFill>
            <a:latin typeface="Arial" panose="020B0604020202020204" pitchFamily="34" charset="0"/>
            <a:ea typeface="+mn-ea"/>
            <a:cs typeface="Arial" panose="020B0604020202020204" pitchFamily="34" charset="0"/>
          </a:endParaRPr>
        </a:p>
      </dsp:txBody>
      <dsp:txXfrm>
        <a:off x="121190" y="3229627"/>
        <a:ext cx="3503419" cy="430555"/>
      </dsp:txXfrm>
    </dsp:sp>
    <dsp:sp modelId="{152A2ED7-71D8-4059-ACAA-531E8EC7A924}">
      <dsp:nvSpPr>
        <dsp:cNvPr id="0" name=""/>
        <dsp:cNvSpPr/>
      </dsp:nvSpPr>
      <dsp:spPr>
        <a:xfrm>
          <a:off x="19812" y="3813290"/>
          <a:ext cx="3530253" cy="594379"/>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E5696B8-CD47-4FA1-91B5-BD468CE25EC5}">
      <dsp:nvSpPr>
        <dsp:cNvPr id="0" name=""/>
        <dsp:cNvSpPr/>
      </dsp:nvSpPr>
      <dsp:spPr>
        <a:xfrm>
          <a:off x="99837" y="3889314"/>
          <a:ext cx="3530253" cy="594379"/>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Sintering of pellets at 1650 °C in air atmosphere</a:t>
          </a:r>
          <a:endParaRPr lang="uk-UA" sz="1200" b="1" kern="1200" noProof="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17246" y="3906723"/>
        <a:ext cx="3495435" cy="559561"/>
      </dsp:txXfrm>
    </dsp:sp>
    <dsp:sp modelId="{7C579C0D-4CFE-43BC-B4E1-C681A3783A6A}">
      <dsp:nvSpPr>
        <dsp:cNvPr id="0" name=""/>
        <dsp:cNvSpPr/>
      </dsp:nvSpPr>
      <dsp:spPr>
        <a:xfrm>
          <a:off x="7914" y="4645597"/>
          <a:ext cx="3542151" cy="4573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4ABD036-1C28-47B7-84F6-DB0794549FBB}">
      <dsp:nvSpPr>
        <dsp:cNvPr id="0" name=""/>
        <dsp:cNvSpPr/>
      </dsp:nvSpPr>
      <dsp:spPr>
        <a:xfrm>
          <a:off x="87939" y="4721621"/>
          <a:ext cx="3542151" cy="4573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Polishing of pellets</a:t>
          </a:r>
          <a:endParaRPr lang="uk-UA"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01334" y="4735016"/>
        <a:ext cx="3515361" cy="430555"/>
      </dsp:txXfrm>
    </dsp:sp>
    <dsp:sp modelId="{581E6F1D-ABBE-4A7D-910A-4087578D27AB}">
      <dsp:nvSpPr>
        <dsp:cNvPr id="0" name=""/>
        <dsp:cNvSpPr/>
      </dsp:nvSpPr>
      <dsp:spPr>
        <a:xfrm>
          <a:off x="25988" y="5312409"/>
          <a:ext cx="3506003" cy="414391"/>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06BF21B-5107-4C8F-9432-17F0754A4707}">
      <dsp:nvSpPr>
        <dsp:cNvPr id="0" name=""/>
        <dsp:cNvSpPr/>
      </dsp:nvSpPr>
      <dsp:spPr>
        <a:xfrm>
          <a:off x="106013" y="5388433"/>
          <a:ext cx="3506003" cy="414391"/>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Arial" panose="020B0604020202020204" pitchFamily="34" charset="0"/>
              <a:cs typeface="Arial" panose="020B0604020202020204" pitchFamily="34" charset="0"/>
            </a:rPr>
            <a:t>Final inspection of dysprosium </a:t>
          </a:r>
          <a:r>
            <a:rPr lang="en-US" sz="1200" b="1" kern="1200" dirty="0" err="1">
              <a:latin typeface="Arial" panose="020B0604020202020204" pitchFamily="34" charset="0"/>
              <a:cs typeface="Arial" panose="020B0604020202020204" pitchFamily="34" charset="0"/>
            </a:rPr>
            <a:t>titanate</a:t>
          </a:r>
          <a:r>
            <a:rPr lang="en-US" sz="1200" b="1" kern="1200" dirty="0">
              <a:latin typeface="Arial" panose="020B0604020202020204" pitchFamily="34" charset="0"/>
              <a:cs typeface="Arial" panose="020B0604020202020204" pitchFamily="34" charset="0"/>
            </a:rPr>
            <a:t> pellets, certification, and packaging</a:t>
          </a:r>
          <a:endParaRPr lang="uk-UA" sz="1200" kern="1200" dirty="0">
            <a:solidFill>
              <a:sysClr val="windowText" lastClr="000000"/>
            </a:solidFill>
            <a:latin typeface="Arial" panose="020B0604020202020204" pitchFamily="34" charset="0"/>
            <a:ea typeface="+mn-ea"/>
            <a:cs typeface="Arial" panose="020B0604020202020204" pitchFamily="34" charset="0"/>
          </a:endParaRPr>
        </a:p>
      </dsp:txBody>
      <dsp:txXfrm>
        <a:off x="118150" y="5400570"/>
        <a:ext cx="3481729" cy="3901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468" cy="494100"/>
          </a:xfrm>
          <a:prstGeom prst="rect">
            <a:avLst/>
          </a:prstGeom>
        </p:spPr>
        <p:txBody>
          <a:bodyPr vert="horz" lIns="89776" tIns="44888" rIns="89776" bIns="44888" rtlCol="0"/>
          <a:lstStyle>
            <a:lvl1pPr algn="l">
              <a:defRPr sz="1200"/>
            </a:lvl1pPr>
          </a:lstStyle>
          <a:p>
            <a:endParaRPr lang="ru-RU"/>
          </a:p>
        </p:txBody>
      </p:sp>
      <p:sp>
        <p:nvSpPr>
          <p:cNvPr id="3" name="Дата 2"/>
          <p:cNvSpPr>
            <a:spLocks noGrp="1"/>
          </p:cNvSpPr>
          <p:nvPr>
            <p:ph type="dt" sz="quarter" idx="1"/>
          </p:nvPr>
        </p:nvSpPr>
        <p:spPr>
          <a:xfrm>
            <a:off x="3815742" y="0"/>
            <a:ext cx="2918468" cy="494100"/>
          </a:xfrm>
          <a:prstGeom prst="rect">
            <a:avLst/>
          </a:prstGeom>
        </p:spPr>
        <p:txBody>
          <a:bodyPr vert="horz" lIns="89776" tIns="44888" rIns="89776" bIns="44888" rtlCol="0"/>
          <a:lstStyle>
            <a:lvl1pPr algn="r">
              <a:defRPr sz="1200"/>
            </a:lvl1pPr>
          </a:lstStyle>
          <a:p>
            <a:fld id="{54F49610-F9A8-4EE2-ACB5-EDEC5B15EA14}" type="datetimeFigureOut">
              <a:rPr lang="ru-RU" smtClean="0"/>
              <a:pPr/>
              <a:t>10.09.2025</a:t>
            </a:fld>
            <a:endParaRPr lang="ru-RU"/>
          </a:p>
        </p:txBody>
      </p:sp>
      <p:sp>
        <p:nvSpPr>
          <p:cNvPr id="4" name="Нижний колонтитул 3"/>
          <p:cNvSpPr>
            <a:spLocks noGrp="1"/>
          </p:cNvSpPr>
          <p:nvPr>
            <p:ph type="ftr" sz="quarter" idx="2"/>
          </p:nvPr>
        </p:nvSpPr>
        <p:spPr>
          <a:xfrm>
            <a:off x="0" y="9373825"/>
            <a:ext cx="2918468" cy="494100"/>
          </a:xfrm>
          <a:prstGeom prst="rect">
            <a:avLst/>
          </a:prstGeom>
        </p:spPr>
        <p:txBody>
          <a:bodyPr vert="horz" lIns="89776" tIns="44888" rIns="89776" bIns="44888" rtlCol="0" anchor="b"/>
          <a:lstStyle>
            <a:lvl1pPr algn="l">
              <a:defRPr sz="1200"/>
            </a:lvl1pPr>
          </a:lstStyle>
          <a:p>
            <a:endParaRPr lang="ru-RU"/>
          </a:p>
        </p:txBody>
      </p:sp>
      <p:sp>
        <p:nvSpPr>
          <p:cNvPr id="5" name="Номер слайда 4"/>
          <p:cNvSpPr>
            <a:spLocks noGrp="1"/>
          </p:cNvSpPr>
          <p:nvPr>
            <p:ph type="sldNum" sz="quarter" idx="3"/>
          </p:nvPr>
        </p:nvSpPr>
        <p:spPr>
          <a:xfrm>
            <a:off x="3815742" y="9373825"/>
            <a:ext cx="2918468" cy="494100"/>
          </a:xfrm>
          <a:prstGeom prst="rect">
            <a:avLst/>
          </a:prstGeom>
        </p:spPr>
        <p:txBody>
          <a:bodyPr vert="horz" lIns="89776" tIns="44888" rIns="89776" bIns="44888" rtlCol="0" anchor="b"/>
          <a:lstStyle>
            <a:lvl1pPr algn="r">
              <a:defRPr sz="1200"/>
            </a:lvl1pPr>
          </a:lstStyle>
          <a:p>
            <a:fld id="{D4E8E365-D037-4B08-B231-6F965E293F88}" type="slidenum">
              <a:rPr lang="ru-RU" smtClean="0"/>
              <a:pPr/>
              <a:t>‹#›</a:t>
            </a:fld>
            <a:endParaRPr lang="ru-RU"/>
          </a:p>
        </p:txBody>
      </p:sp>
    </p:spTree>
    <p:extLst>
      <p:ext uri="{BB962C8B-B14F-4D97-AF65-F5344CB8AC3E}">
        <p14:creationId xmlns:p14="http://schemas.microsoft.com/office/powerpoint/2010/main" val="451802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18468" cy="494100"/>
          </a:xfrm>
          <a:prstGeom prst="rect">
            <a:avLst/>
          </a:prstGeom>
          <a:noFill/>
          <a:ln w="9525">
            <a:noFill/>
            <a:miter lim="800000"/>
            <a:headEnd/>
            <a:tailEnd/>
          </a:ln>
          <a:effectLst/>
        </p:spPr>
        <p:txBody>
          <a:bodyPr vert="horz" wrap="square" lIns="89776" tIns="44888" rIns="89776" bIns="44888" numCol="1" anchor="t" anchorCtr="0" compatLnSpc="1">
            <a:prstTxWarp prst="textNoShape">
              <a:avLst/>
            </a:prstTxWarp>
          </a:bodyPr>
          <a:lstStyle>
            <a:lvl1pPr>
              <a:defRPr sz="1200">
                <a:latin typeface="Arial" charset="0"/>
              </a:defRPr>
            </a:lvl1pPr>
          </a:lstStyle>
          <a:p>
            <a:pPr>
              <a:defRPr/>
            </a:pPr>
            <a:endParaRPr lang="ru-RU"/>
          </a:p>
        </p:txBody>
      </p:sp>
      <p:sp>
        <p:nvSpPr>
          <p:cNvPr id="174083" name="Rectangle 3"/>
          <p:cNvSpPr>
            <a:spLocks noGrp="1" noChangeArrowheads="1"/>
          </p:cNvSpPr>
          <p:nvPr>
            <p:ph type="dt" idx="1"/>
          </p:nvPr>
        </p:nvSpPr>
        <p:spPr bwMode="auto">
          <a:xfrm>
            <a:off x="3815742" y="0"/>
            <a:ext cx="2918468" cy="494100"/>
          </a:xfrm>
          <a:prstGeom prst="rect">
            <a:avLst/>
          </a:prstGeom>
          <a:noFill/>
          <a:ln w="9525">
            <a:noFill/>
            <a:miter lim="800000"/>
            <a:headEnd/>
            <a:tailEnd/>
          </a:ln>
          <a:effectLst/>
        </p:spPr>
        <p:txBody>
          <a:bodyPr vert="horz" wrap="square" lIns="89776" tIns="44888" rIns="89776" bIns="44888" numCol="1" anchor="t" anchorCtr="0" compatLnSpc="1">
            <a:prstTxWarp prst="textNoShape">
              <a:avLst/>
            </a:prstTxWarp>
          </a:bodyPr>
          <a:lstStyle>
            <a:lvl1pPr algn="r">
              <a:defRPr sz="1200">
                <a:latin typeface="Arial" charset="0"/>
              </a:defRPr>
            </a:lvl1pPr>
          </a:lstStyle>
          <a:p>
            <a:pPr>
              <a:defRPr/>
            </a:pPr>
            <a:endParaRPr lang="ru-RU"/>
          </a:p>
        </p:txBody>
      </p:sp>
      <p:sp>
        <p:nvSpPr>
          <p:cNvPr id="14340" name="Rectangle 4"/>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p:spPr>
      </p:sp>
      <p:sp>
        <p:nvSpPr>
          <p:cNvPr id="174085" name="Rectangle 5"/>
          <p:cNvSpPr>
            <a:spLocks noGrp="1" noChangeArrowheads="1"/>
          </p:cNvSpPr>
          <p:nvPr>
            <p:ph type="body" sz="quarter" idx="3"/>
          </p:nvPr>
        </p:nvSpPr>
        <p:spPr bwMode="auto">
          <a:xfrm>
            <a:off x="673732" y="4687695"/>
            <a:ext cx="5388300" cy="4442208"/>
          </a:xfrm>
          <a:prstGeom prst="rect">
            <a:avLst/>
          </a:prstGeom>
          <a:noFill/>
          <a:ln w="9525">
            <a:noFill/>
            <a:miter lim="800000"/>
            <a:headEnd/>
            <a:tailEnd/>
          </a:ln>
          <a:effectLst/>
        </p:spPr>
        <p:txBody>
          <a:bodyPr vert="horz" wrap="square" lIns="89776" tIns="44888" rIns="89776" bIns="44888"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74086" name="Rectangle 6"/>
          <p:cNvSpPr>
            <a:spLocks noGrp="1" noChangeArrowheads="1"/>
          </p:cNvSpPr>
          <p:nvPr>
            <p:ph type="ftr" sz="quarter" idx="4"/>
          </p:nvPr>
        </p:nvSpPr>
        <p:spPr bwMode="auto">
          <a:xfrm>
            <a:off x="0" y="9373825"/>
            <a:ext cx="2918468" cy="494100"/>
          </a:xfrm>
          <a:prstGeom prst="rect">
            <a:avLst/>
          </a:prstGeom>
          <a:noFill/>
          <a:ln w="9525">
            <a:noFill/>
            <a:miter lim="800000"/>
            <a:headEnd/>
            <a:tailEnd/>
          </a:ln>
          <a:effectLst/>
        </p:spPr>
        <p:txBody>
          <a:bodyPr vert="horz" wrap="square" lIns="89776" tIns="44888" rIns="89776" bIns="44888" numCol="1" anchor="b" anchorCtr="0" compatLnSpc="1">
            <a:prstTxWarp prst="textNoShape">
              <a:avLst/>
            </a:prstTxWarp>
          </a:bodyPr>
          <a:lstStyle>
            <a:lvl1pPr>
              <a:defRPr sz="1200">
                <a:latin typeface="Arial" charset="0"/>
              </a:defRPr>
            </a:lvl1pPr>
          </a:lstStyle>
          <a:p>
            <a:pPr>
              <a:defRPr/>
            </a:pPr>
            <a:endParaRPr lang="ru-RU"/>
          </a:p>
        </p:txBody>
      </p:sp>
      <p:sp>
        <p:nvSpPr>
          <p:cNvPr id="174087" name="Rectangle 7"/>
          <p:cNvSpPr>
            <a:spLocks noGrp="1" noChangeArrowheads="1"/>
          </p:cNvSpPr>
          <p:nvPr>
            <p:ph type="sldNum" sz="quarter" idx="5"/>
          </p:nvPr>
        </p:nvSpPr>
        <p:spPr bwMode="auto">
          <a:xfrm>
            <a:off x="3815742" y="9373825"/>
            <a:ext cx="2918468" cy="494100"/>
          </a:xfrm>
          <a:prstGeom prst="rect">
            <a:avLst/>
          </a:prstGeom>
          <a:noFill/>
          <a:ln w="9525">
            <a:noFill/>
            <a:miter lim="800000"/>
            <a:headEnd/>
            <a:tailEnd/>
          </a:ln>
          <a:effectLst/>
        </p:spPr>
        <p:txBody>
          <a:bodyPr vert="horz" wrap="square" lIns="89776" tIns="44888" rIns="89776" bIns="44888" numCol="1" anchor="b" anchorCtr="0" compatLnSpc="1">
            <a:prstTxWarp prst="textNoShape">
              <a:avLst/>
            </a:prstTxWarp>
          </a:bodyPr>
          <a:lstStyle>
            <a:lvl1pPr algn="r">
              <a:defRPr sz="1200">
                <a:latin typeface="Arial" charset="0"/>
              </a:defRPr>
            </a:lvl1pPr>
          </a:lstStyle>
          <a:p>
            <a:pPr>
              <a:defRPr/>
            </a:pPr>
            <a:fld id="{9C45A82B-9383-4AC2-AB5D-B2A4169256F7}" type="slidenum">
              <a:rPr lang="ru-RU"/>
              <a:pPr>
                <a:defRPr/>
              </a:pPr>
              <a:t>‹#›</a:t>
            </a:fld>
            <a:endParaRPr lang="ru-RU"/>
          </a:p>
        </p:txBody>
      </p:sp>
    </p:spTree>
    <p:extLst>
      <p:ext uri="{BB962C8B-B14F-4D97-AF65-F5344CB8AC3E}">
        <p14:creationId xmlns:p14="http://schemas.microsoft.com/office/powerpoint/2010/main" val="34216696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Образ слайда 1"/>
          <p:cNvSpPr>
            <a:spLocks noGrp="1" noRot="1" noChangeAspect="1"/>
          </p:cNvSpPr>
          <p:nvPr>
            <p:ph type="sldImg"/>
          </p:nvPr>
        </p:nvSpPr>
        <p:spPr>
          <a:xfrm>
            <a:off x="79375" y="739775"/>
            <a:ext cx="6577013" cy="3700463"/>
          </a:xfrm>
          <a:ln/>
        </p:spPr>
      </p:sp>
      <p:sp>
        <p:nvSpPr>
          <p:cNvPr id="211970" name="Заметки 2"/>
          <p:cNvSpPr>
            <a:spLocks noGrp="1"/>
          </p:cNvSpPr>
          <p:nvPr>
            <p:ph type="body" idx="1"/>
          </p:nvPr>
        </p:nvSpPr>
        <p:spPr>
          <a:noFill/>
          <a:ln/>
        </p:spPr>
        <p:txBody>
          <a:bodyPr/>
          <a:lstStyle/>
          <a:p>
            <a:endParaRPr lang="en-US" dirty="0"/>
          </a:p>
        </p:txBody>
      </p:sp>
      <p:sp>
        <p:nvSpPr>
          <p:cNvPr id="211971" name="Номер слайда 3"/>
          <p:cNvSpPr>
            <a:spLocks noGrp="1"/>
          </p:cNvSpPr>
          <p:nvPr>
            <p:ph type="sldNum" sz="quarter" idx="5"/>
          </p:nvPr>
        </p:nvSpPr>
        <p:spPr>
          <a:noFill/>
        </p:spPr>
        <p:txBody>
          <a:bodyPr/>
          <a:lstStyle/>
          <a:p>
            <a:fld id="{56CEF1C3-B043-41D1-8A6C-3181CB809EB5}" type="slidenum">
              <a:rPr lang="ru-RU" smtClean="0"/>
              <a:pPr/>
              <a:t>1</a:t>
            </a:fld>
            <a:endParaRPr lang="ru-RU" dirty="0"/>
          </a:p>
        </p:txBody>
      </p:sp>
    </p:spTree>
    <p:extLst>
      <p:ext uri="{BB962C8B-B14F-4D97-AF65-F5344CB8AC3E}">
        <p14:creationId xmlns:p14="http://schemas.microsoft.com/office/powerpoint/2010/main" val="427464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C45A82B-9383-4AC2-AB5D-B2A4169256F7}" type="slidenum">
              <a:rPr lang="ru-RU" smtClean="0"/>
              <a:pPr>
                <a:defRPr/>
              </a:pPr>
              <a:t>2</a:t>
            </a:fld>
            <a:endParaRPr lang="ru-RU"/>
          </a:p>
        </p:txBody>
      </p:sp>
    </p:spTree>
    <p:extLst>
      <p:ext uri="{BB962C8B-B14F-4D97-AF65-F5344CB8AC3E}">
        <p14:creationId xmlns:p14="http://schemas.microsoft.com/office/powerpoint/2010/main" val="20573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C45A82B-9383-4AC2-AB5D-B2A4169256F7}" type="slidenum">
              <a:rPr lang="ru-RU" smtClean="0"/>
              <a:pPr>
                <a:defRPr/>
              </a:pPr>
              <a:t>3</a:t>
            </a:fld>
            <a:endParaRPr lang="ru-RU"/>
          </a:p>
        </p:txBody>
      </p:sp>
    </p:spTree>
    <p:extLst>
      <p:ext uri="{BB962C8B-B14F-4D97-AF65-F5344CB8AC3E}">
        <p14:creationId xmlns:p14="http://schemas.microsoft.com/office/powerpoint/2010/main" val="104436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C45A82B-9383-4AC2-AB5D-B2A4169256F7}" type="slidenum">
              <a:rPr lang="ru-RU" smtClean="0"/>
              <a:pPr>
                <a:defRPr/>
              </a:pPr>
              <a:t>4</a:t>
            </a:fld>
            <a:endParaRPr lang="ru-RU"/>
          </a:p>
        </p:txBody>
      </p:sp>
    </p:spTree>
    <p:extLst>
      <p:ext uri="{BB962C8B-B14F-4D97-AF65-F5344CB8AC3E}">
        <p14:creationId xmlns:p14="http://schemas.microsoft.com/office/powerpoint/2010/main" val="361680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C45A82B-9383-4AC2-AB5D-B2A4169256F7}" type="slidenum">
              <a:rPr lang="ru-RU" smtClean="0"/>
              <a:pPr>
                <a:defRPr/>
              </a:pPr>
              <a:t>5</a:t>
            </a:fld>
            <a:endParaRPr lang="ru-RU"/>
          </a:p>
        </p:txBody>
      </p:sp>
    </p:spTree>
    <p:extLst>
      <p:ext uri="{BB962C8B-B14F-4D97-AF65-F5344CB8AC3E}">
        <p14:creationId xmlns:p14="http://schemas.microsoft.com/office/powerpoint/2010/main" val="3078138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C45A82B-9383-4AC2-AB5D-B2A4169256F7}" type="slidenum">
              <a:rPr lang="ru-RU" smtClean="0"/>
              <a:pPr>
                <a:defRPr/>
              </a:pPr>
              <a:t>7</a:t>
            </a:fld>
            <a:endParaRPr lang="ru-RU"/>
          </a:p>
        </p:txBody>
      </p:sp>
    </p:spTree>
    <p:extLst>
      <p:ext uri="{BB962C8B-B14F-4D97-AF65-F5344CB8AC3E}">
        <p14:creationId xmlns:p14="http://schemas.microsoft.com/office/powerpoint/2010/main" val="2170704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75" y="739775"/>
            <a:ext cx="6577013" cy="3700463"/>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C45A82B-9383-4AC2-AB5D-B2A4169256F7}" type="slidenum">
              <a:rPr lang="ru-RU" smtClean="0"/>
              <a:pPr>
                <a:defRPr/>
              </a:pPr>
              <a:t>16</a:t>
            </a:fld>
            <a:endParaRPr lang="ru-RU"/>
          </a:p>
        </p:txBody>
      </p:sp>
    </p:spTree>
    <p:extLst>
      <p:ext uri="{BB962C8B-B14F-4D97-AF65-F5344CB8AC3E}">
        <p14:creationId xmlns:p14="http://schemas.microsoft.com/office/powerpoint/2010/main" val="263940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79375" y="739775"/>
            <a:ext cx="6577013" cy="3700463"/>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pPr>
              <a:defRPr/>
            </a:pPr>
            <a:fld id="{9C45A82B-9383-4AC2-AB5D-B2A4169256F7}" type="slidenum">
              <a:rPr lang="ru-RU" smtClean="0"/>
              <a:pPr>
                <a:defRPr/>
              </a:pPr>
              <a:t>17</a:t>
            </a:fld>
            <a:endParaRPr lang="ru-RU"/>
          </a:p>
        </p:txBody>
      </p:sp>
    </p:spTree>
    <p:extLst>
      <p:ext uri="{BB962C8B-B14F-4D97-AF65-F5344CB8AC3E}">
        <p14:creationId xmlns:p14="http://schemas.microsoft.com/office/powerpoint/2010/main" val="54498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34D02B3-14C7-4281-9839-4F0B8D01C424}" type="slidenum">
              <a:rPr lang="ru-RU" smtClean="0"/>
              <a:pPr>
                <a:defRPr/>
              </a:pPr>
              <a:t>‹#›</a:t>
            </a:fld>
            <a:endParaRPr lang="ru-RU"/>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7E6803D-4932-465F-B2A8-1E9C96ADFD20}"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3B99B43-0F73-4511-92FB-B513E1C38400}"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82912FF-B0BB-48DB-81FB-8AD320A52F31}" type="slidenum">
              <a:rPr lang="ru-RU" smtClean="0"/>
              <a:pPr>
                <a:defRPr/>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7F9302F-28A3-45CA-B1DD-EAF3E88DD103}"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D15A1A5-B480-469A-9CDA-CC002CF16E06}" type="slidenum">
              <a:rPr lang="ru-RU" smtClean="0"/>
              <a:pPr>
                <a:defRPr/>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022E6E2C-7F8B-4244-A18E-AB974F0669BC}" type="slidenum">
              <a:rPr lang="ru-RU" smtClean="0"/>
              <a:pPr>
                <a:defRPr/>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07F5063-6488-4D3C-94DB-D6544455FA1E}"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8E2FE790-382A-42CF-93F0-75E350B78C78}"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5C007C1-5079-49F3-8C63-242E1FDC0B69}"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DE4477B-91E0-4A2E-B36F-27C88F5AC1A8}" type="slidenum">
              <a:rPr lang="ru-RU" smtClean="0"/>
              <a:pPr>
                <a:defRPr/>
              </a:pPr>
              <a:t>‹#›</a:t>
            </a:fld>
            <a:endParaRPr lang="ru-RU"/>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7E60917B-C673-4008-8ADF-130461C5ADCC}"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3.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2.wmf"/><Relationship Id="rId4" Type="http://schemas.microsoft.com/office/2007/relationships/hdphoto" Target="../media/hdphoto1.wdp"/><Relationship Id="rId9"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jpe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9" name="Text Box 6"/>
          <p:cNvSpPr txBox="1">
            <a:spLocks noChangeArrowheads="1"/>
          </p:cNvSpPr>
          <p:nvPr/>
        </p:nvSpPr>
        <p:spPr bwMode="auto">
          <a:xfrm>
            <a:off x="2514600" y="3873471"/>
            <a:ext cx="7772400" cy="1200329"/>
          </a:xfrm>
          <a:prstGeom prst="rect">
            <a:avLst/>
          </a:prstGeom>
          <a:noFill/>
          <a:ln w="9525">
            <a:noFill/>
            <a:miter lim="800000"/>
            <a:headEnd/>
            <a:tailEnd/>
          </a:ln>
        </p:spPr>
        <p:txBody>
          <a:bodyPr wrap="square">
            <a:spAutoFit/>
          </a:bodyPr>
          <a:lstStyle/>
          <a:p>
            <a:pPr algn="ctr"/>
            <a:r>
              <a:rPr lang="en-US" dirty="0" err="1"/>
              <a:t>Volodymyr</a:t>
            </a:r>
            <a:r>
              <a:rPr lang="en-US" dirty="0"/>
              <a:t> K</a:t>
            </a:r>
            <a:r>
              <a:rPr lang="en-GB" dirty="0" err="1"/>
              <a:t>rasnorutskyy</a:t>
            </a:r>
            <a:r>
              <a:rPr lang="en-GB" dirty="0"/>
              <a:t>, Viktor Grytsyna</a:t>
            </a:r>
            <a:r>
              <a:rPr lang="uk-UA" dirty="0"/>
              <a:t>, </a:t>
            </a:r>
          </a:p>
          <a:p>
            <a:pPr algn="ctr"/>
            <a:r>
              <a:rPr lang="en-GB" dirty="0"/>
              <a:t>I</a:t>
            </a:r>
            <a:r>
              <a:rPr lang="en-US" dirty="0"/>
              <a:t>h</a:t>
            </a:r>
            <a:r>
              <a:rPr lang="en-GB" dirty="0"/>
              <a:t>or Chernov</a:t>
            </a:r>
            <a:r>
              <a:rPr lang="uk-UA" dirty="0"/>
              <a:t>, </a:t>
            </a:r>
            <a:r>
              <a:rPr lang="en-GB" dirty="0"/>
              <a:t>Valeriy Zuyok, Anton </a:t>
            </a:r>
            <a:r>
              <a:rPr lang="en-GB" dirty="0" err="1"/>
              <a:t>Kushtym</a:t>
            </a:r>
            <a:r>
              <a:rPr lang="en-GB" dirty="0"/>
              <a:t>, </a:t>
            </a:r>
            <a:r>
              <a:rPr lang="en-US" dirty="0" err="1"/>
              <a:t>Volodymyr</a:t>
            </a:r>
            <a:r>
              <a:rPr lang="uk-UA" dirty="0"/>
              <a:t> </a:t>
            </a:r>
            <a:r>
              <a:rPr lang="en-US" dirty="0" err="1"/>
              <a:t>Zigunov</a:t>
            </a:r>
            <a:r>
              <a:rPr lang="ru-RU" b="1" dirty="0">
                <a:solidFill>
                  <a:srgbClr val="0000FF"/>
                </a:solidFill>
                <a:latin typeface="Times New Roman" panose="02020603050405020304" pitchFamily="18" charset="0"/>
                <a:cs typeface="Times New Roman" panose="02020603050405020304" pitchFamily="18" charset="0"/>
              </a:rPr>
              <a:t/>
            </a:r>
            <a:br>
              <a:rPr lang="ru-RU" b="1" dirty="0">
                <a:solidFill>
                  <a:srgbClr val="0000FF"/>
                </a:solidFill>
                <a:latin typeface="Times New Roman" panose="02020603050405020304" pitchFamily="18" charset="0"/>
                <a:cs typeface="Times New Roman" panose="02020603050405020304" pitchFamily="18" charset="0"/>
              </a:rPr>
            </a:br>
            <a:endParaRPr lang="ru-RU" dirty="0"/>
          </a:p>
          <a:p>
            <a:pPr algn="ctr">
              <a:spcBef>
                <a:spcPts val="0"/>
              </a:spcBef>
              <a:spcAft>
                <a:spcPts val="0"/>
              </a:spcAft>
              <a:defRPr/>
            </a:pPr>
            <a:endParaRPr lang="uk-UA" b="1" dirty="0">
              <a:solidFill>
                <a:srgbClr val="0000FF"/>
              </a:solidFill>
              <a:latin typeface="Times New Roman" panose="02020603050405020304" pitchFamily="18" charset="0"/>
              <a:cs typeface="Times New Roman" panose="02020603050405020304" pitchFamily="18" charset="0"/>
            </a:endParaRPr>
          </a:p>
        </p:txBody>
      </p:sp>
      <p:sp>
        <p:nvSpPr>
          <p:cNvPr id="6150" name="Text Box 7"/>
          <p:cNvSpPr txBox="1">
            <a:spLocks noChangeArrowheads="1"/>
          </p:cNvSpPr>
          <p:nvPr/>
        </p:nvSpPr>
        <p:spPr bwMode="auto">
          <a:xfrm>
            <a:off x="3288983" y="6119336"/>
            <a:ext cx="5943600" cy="738664"/>
          </a:xfrm>
          <a:prstGeom prst="rect">
            <a:avLst/>
          </a:prstGeom>
          <a:noFill/>
          <a:ln w="9525">
            <a:noFill/>
            <a:miter lim="800000"/>
            <a:headEnd/>
            <a:tailEnd/>
          </a:ln>
        </p:spPr>
        <p:txBody>
          <a:bodyPr wrap="square">
            <a:spAutoFit/>
          </a:bodyPr>
          <a:lstStyle/>
          <a:p>
            <a:pPr algn="ctr">
              <a:spcBef>
                <a:spcPct val="50000"/>
              </a:spcBef>
              <a:defRPr/>
            </a:pPr>
            <a:r>
              <a:rPr lang="en-US" sz="1400" dirty="0">
                <a:solidFill>
                  <a:schemeClr val="accent6">
                    <a:lumMod val="75000"/>
                  </a:schemeClr>
                </a:solidFill>
              </a:rPr>
              <a:t>1st INTERNATIONAL CONFERENCE ON LWR FUEL PERFORMANCE, MODELLING AND EXPERIMENTAL SUPPORT</a:t>
            </a:r>
            <a:endParaRPr lang="ru-RU" b="1" dirty="0">
              <a:solidFill>
                <a:schemeClr val="accent6">
                  <a:lumMod val="75000"/>
                </a:schemeClr>
              </a:solidFill>
              <a:latin typeface="Times New Roman" panose="02020603050405020304" pitchFamily="18" charset="0"/>
              <a:cs typeface="Times New Roman" panose="02020603050405020304" pitchFamily="18" charset="0"/>
            </a:endParaRPr>
          </a:p>
          <a:p>
            <a:r>
              <a:rPr lang="nb-NO" sz="1400" b="1" dirty="0"/>
              <a:t>14-19 September 2025, Sol Nessebar Resort, Nessebar, Bulgaria</a:t>
            </a:r>
          </a:p>
        </p:txBody>
      </p:sp>
      <p:pic>
        <p:nvPicPr>
          <p:cNvPr id="2" name="Рисунок 1"/>
          <p:cNvPicPr>
            <a:picLocks noChangeAspect="1"/>
          </p:cNvPicPr>
          <p:nvPr/>
        </p:nvPicPr>
        <p:blipFill>
          <a:blip r:embed="rId3" cstate="print"/>
          <a:stretch>
            <a:fillRect/>
          </a:stretch>
        </p:blipFill>
        <p:spPr>
          <a:xfrm>
            <a:off x="10896600" y="117476"/>
            <a:ext cx="1066800" cy="927166"/>
          </a:xfrm>
          <a:prstGeom prst="rect">
            <a:avLst/>
          </a:prstGeom>
          <a:effectLst>
            <a:outerShdw blurRad="76200" dir="18900000" sy="23000" kx="-1200000" algn="bl" rotWithShape="0">
              <a:prstClr val="black">
                <a:alpha val="20000"/>
              </a:prstClr>
            </a:outerShdw>
          </a:effectLst>
        </p:spPr>
      </p:pic>
      <p:pic>
        <p:nvPicPr>
          <p:cNvPr id="4" name="Рисунок 3"/>
          <p:cNvPicPr>
            <a:picLocks noChangeAspect="1"/>
          </p:cNvPicPr>
          <p:nvPr/>
        </p:nvPicPr>
        <p:blipFill>
          <a:blip r:embed="rId4" cstate="print"/>
          <a:stretch>
            <a:fillRect/>
          </a:stretch>
        </p:blipFill>
        <p:spPr>
          <a:xfrm>
            <a:off x="76200" y="113116"/>
            <a:ext cx="1802890" cy="801284"/>
          </a:xfrm>
          <a:prstGeom prst="roundRect">
            <a:avLst>
              <a:gd name="adj" fmla="val 16667"/>
            </a:avLst>
          </a:prstGeom>
          <a:ln>
            <a:noFill/>
          </a:ln>
          <a:effectLst>
            <a:outerShdw blurRad="76200" dir="18900000" sy="23000" kx="-1200000" algn="bl" rotWithShape="0">
              <a:prstClr val="black">
                <a:alpha val="2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Прямоугольник 5"/>
          <p:cNvSpPr/>
          <p:nvPr/>
        </p:nvSpPr>
        <p:spPr>
          <a:xfrm>
            <a:off x="2373684" y="2413972"/>
            <a:ext cx="7669313" cy="677108"/>
          </a:xfrm>
          <a:prstGeom prst="rect">
            <a:avLst/>
          </a:prstGeom>
        </p:spPr>
        <p:txBody>
          <a:bodyPr wrap="square">
            <a:spAutoFit/>
          </a:bodyPr>
          <a:lstStyle/>
          <a:p>
            <a:pPr algn="ctr"/>
            <a:r>
              <a:rPr lang="en-US" b="1" dirty="0">
                <a:solidFill>
                  <a:schemeClr val="accent6">
                    <a:lumMod val="75000"/>
                  </a:schemeClr>
                </a:solidFill>
              </a:rPr>
              <a:t>DEVELOPMENT OF NEUTRON-ABSORBING MATERIALS AND RCCA WITH INCREASED PERFORMANCE FOR VVER-1000 REACTOR</a:t>
            </a:r>
            <a:endParaRPr lang="ru-RU" sz="2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879090" y="158142"/>
            <a:ext cx="9017510" cy="738664"/>
          </a:xfrm>
          <a:prstGeom prst="rect">
            <a:avLst/>
          </a:prstGeom>
        </p:spPr>
        <p:txBody>
          <a:bodyPr wrap="square">
            <a:spAutoFit/>
          </a:bodyPr>
          <a:lstStyle/>
          <a:p>
            <a:pPr algn="ctr"/>
            <a:r>
              <a:rPr lang="en-US" sz="1400" dirty="0">
                <a:solidFill>
                  <a:srgbClr val="203E93"/>
                </a:solidFill>
                <a:latin typeface="tahoma" panose="020B0604030504040204" pitchFamily="34" charset="0"/>
              </a:rPr>
              <a:t>The National Academy of Sciences of Ukraine</a:t>
            </a:r>
            <a:br>
              <a:rPr lang="en-US" sz="1400" dirty="0">
                <a:solidFill>
                  <a:srgbClr val="203E93"/>
                </a:solidFill>
                <a:latin typeface="tahoma" panose="020B0604030504040204" pitchFamily="34" charset="0"/>
              </a:rPr>
            </a:br>
            <a:r>
              <a:rPr lang="en-US" sz="1400" dirty="0">
                <a:solidFill>
                  <a:srgbClr val="203E93"/>
                </a:solidFill>
                <a:latin typeface="tahoma" panose="020B0604030504040204" pitchFamily="34" charset="0"/>
              </a:rPr>
              <a:t>National Science Center "Kharkov Institute of Physics and Technology"</a:t>
            </a:r>
            <a:br>
              <a:rPr lang="en-US" sz="1400" dirty="0">
                <a:solidFill>
                  <a:srgbClr val="203E93"/>
                </a:solidFill>
                <a:latin typeface="tahoma" panose="020B0604030504040204" pitchFamily="34" charset="0"/>
              </a:rPr>
            </a:br>
            <a:r>
              <a:rPr lang="en-US" sz="1400" b="1" cap="all" dirty="0">
                <a:solidFill>
                  <a:srgbClr val="203E93"/>
                </a:solidFill>
                <a:latin typeface="tahoma" panose="020B0604030504040204" pitchFamily="34" charset="0"/>
              </a:rPr>
              <a:t>"Nuclear Fuel Cycle" Science and Technology Establishment</a:t>
            </a:r>
            <a:endParaRPr lang="en-US" sz="1400" dirty="0">
              <a:solidFill>
                <a:srgbClr val="203E93"/>
              </a:solidFill>
              <a:latin typeface="tahoma" panose="020B0604030504040204" pitchFamily="34" charset="0"/>
            </a:endParaRP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91085266"/>
              </p:ext>
            </p:extLst>
          </p:nvPr>
        </p:nvGraphicFramePr>
        <p:xfrm>
          <a:off x="838200" y="430590"/>
          <a:ext cx="3638005" cy="6310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1752600" y="30480"/>
            <a:ext cx="8763000" cy="400110"/>
          </a:xfrm>
          <a:prstGeom prst="rect">
            <a:avLst/>
          </a:prstGeom>
        </p:spPr>
        <p:txBody>
          <a:bodyPr wrap="square">
            <a:spAutoFit/>
          </a:bodyPr>
          <a:lstStyle/>
          <a:p>
            <a:pPr algn="ctr"/>
            <a:r>
              <a:rPr lang="uk-UA" sz="2000" b="1" dirty="0">
                <a:latin typeface="Arial" panose="020B0604020202020204" pitchFamily="34" charset="0"/>
                <a:ea typeface="Calibri" panose="020F0502020204030204" pitchFamily="34" charset="0"/>
                <a:cs typeface="Arial" panose="020B0604020202020204" pitchFamily="34" charset="0"/>
              </a:rPr>
              <a:t>3.1 </a:t>
            </a:r>
            <a:r>
              <a:rPr lang="en-US" sz="2000" b="1" dirty="0">
                <a:latin typeface="Arial" panose="020B0604020202020204" pitchFamily="34" charset="0"/>
                <a:ea typeface="Calibri" panose="020F0502020204030204" pitchFamily="34" charset="0"/>
                <a:cs typeface="Arial" panose="020B0604020202020204" pitchFamily="34" charset="0"/>
              </a:rPr>
              <a:t>TECHNOLOGY FOR PRODUCING</a:t>
            </a:r>
            <a:r>
              <a:rPr lang="uk-UA" sz="2000" b="1" dirty="0">
                <a:latin typeface="Arial" panose="020B0604020202020204" pitchFamily="34" charset="0"/>
                <a:ea typeface="Calibri" panose="020F0502020204030204" pitchFamily="34" charset="0"/>
                <a:cs typeface="Arial" panose="020B0604020202020204" pitchFamily="34" charset="0"/>
              </a:rPr>
              <a:t> </a:t>
            </a:r>
            <a:r>
              <a:rPr lang="en-US" sz="2000" b="1" dirty="0">
                <a:latin typeface="Arial" panose="020B0604020202020204" pitchFamily="34" charset="0"/>
                <a:ea typeface="Calibri" panose="020F0502020204030204" pitchFamily="34" charset="0"/>
                <a:cs typeface="Arial" panose="020B0604020202020204" pitchFamily="34" charset="0"/>
              </a:rPr>
              <a:t>Dy</a:t>
            </a:r>
            <a:r>
              <a:rPr lang="en-US" sz="2000" b="1" baseline="-25000" dirty="0">
                <a:latin typeface="Arial" panose="020B0604020202020204" pitchFamily="34" charset="0"/>
                <a:ea typeface="Calibri" panose="020F0502020204030204" pitchFamily="34" charset="0"/>
                <a:cs typeface="Arial" panose="020B0604020202020204" pitchFamily="34" charset="0"/>
              </a:rPr>
              <a:t>2</a:t>
            </a:r>
            <a:r>
              <a:rPr lang="en-US" sz="2000" b="1" dirty="0">
                <a:latin typeface="Arial" panose="020B0604020202020204" pitchFamily="34" charset="0"/>
                <a:ea typeface="Calibri" panose="020F0502020204030204" pitchFamily="34" charset="0"/>
                <a:cs typeface="Arial" panose="020B0604020202020204" pitchFamily="34" charset="0"/>
              </a:rPr>
              <a:t>O</a:t>
            </a:r>
            <a:r>
              <a:rPr lang="en-US" sz="2000" b="1" baseline="-25000" dirty="0">
                <a:latin typeface="Arial" panose="020B0604020202020204" pitchFamily="34" charset="0"/>
                <a:ea typeface="Calibri" panose="020F0502020204030204" pitchFamily="34" charset="0"/>
                <a:cs typeface="Arial" panose="020B0604020202020204" pitchFamily="34" charset="0"/>
              </a:rPr>
              <a:t>3</a:t>
            </a:r>
            <a:r>
              <a:rPr lang="en-US" sz="2000" b="1" dirty="0">
                <a:latin typeface="Arial" panose="020B0604020202020204" pitchFamily="34" charset="0"/>
                <a:ea typeface="Calibri" panose="020F0502020204030204" pitchFamily="34" charset="0"/>
                <a:cs typeface="Arial" panose="020B0604020202020204" pitchFamily="34" charset="0"/>
              </a:rPr>
              <a:t>·TiO</a:t>
            </a:r>
            <a:r>
              <a:rPr lang="en-US" sz="2000" b="1" baseline="-25000" dirty="0">
                <a:latin typeface="Arial" panose="020B0604020202020204" pitchFamily="34" charset="0"/>
                <a:ea typeface="Calibri" panose="020F0502020204030204" pitchFamily="34" charset="0"/>
                <a:cs typeface="Arial" panose="020B0604020202020204" pitchFamily="34" charset="0"/>
              </a:rPr>
              <a:t>2</a:t>
            </a:r>
            <a:r>
              <a:rPr lang="en-US" sz="2000" b="1" dirty="0">
                <a:latin typeface="Arial" panose="020B0604020202020204" pitchFamily="34" charset="0"/>
                <a:ea typeface="Calibri" panose="020F0502020204030204" pitchFamily="34" charset="0"/>
                <a:cs typeface="Arial" panose="020B0604020202020204" pitchFamily="34" charset="0"/>
              </a:rPr>
              <a:t> PELLETS</a:t>
            </a:r>
            <a:r>
              <a:rPr lang="en-US" sz="2000" b="1" baseline="-25000" dirty="0">
                <a:latin typeface="Arial" panose="020B0604020202020204" pitchFamily="34" charset="0"/>
                <a:ea typeface="Calibri" panose="020F0502020204030204" pitchFamily="34" charset="0"/>
                <a:cs typeface="Arial" panose="020B0604020202020204" pitchFamily="34" charset="0"/>
              </a:rPr>
              <a:t> </a:t>
            </a:r>
            <a:endParaRPr lang="ru-RU" sz="2000" b="1" strike="sngStrike" baseline="-25000" dirty="0">
              <a:latin typeface="Arial" panose="020B0604020202020204" pitchFamily="34" charset="0"/>
              <a:cs typeface="Arial" panose="020B0604020202020204" pitchFamily="34" charset="0"/>
            </a:endParaRPr>
          </a:p>
        </p:txBody>
      </p:sp>
      <p:cxnSp>
        <p:nvCxnSpPr>
          <p:cNvPr id="8" name="Прямая соединительная линия 7"/>
          <p:cNvCxnSpPr/>
          <p:nvPr/>
        </p:nvCxnSpPr>
        <p:spPr>
          <a:xfrm>
            <a:off x="1783080" y="533400"/>
            <a:ext cx="85801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4800601" y="533400"/>
            <a:ext cx="6400800" cy="3539430"/>
          </a:xfrm>
          <a:prstGeom prst="rect">
            <a:avLst/>
          </a:prstGeom>
        </p:spPr>
        <p:txBody>
          <a:bodyPr wrap="square">
            <a:spAutoFit/>
          </a:bodyPr>
          <a:lstStyle/>
          <a:p>
            <a:pPr indent="355600" algn="just">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The requirements for dysprosium </a:t>
            </a:r>
            <a:r>
              <a:rPr lang="en-US" sz="1600" dirty="0" err="1">
                <a:latin typeface="Arial" panose="020B0604020202020204" pitchFamily="34" charset="0"/>
                <a:ea typeface="Calibri" panose="020F0502020204030204" pitchFamily="34" charset="0"/>
                <a:cs typeface="Arial" panose="020B0604020202020204" pitchFamily="34" charset="0"/>
              </a:rPr>
              <a:t>titanate</a:t>
            </a:r>
            <a:r>
              <a:rPr lang="en-US" sz="1600" dirty="0">
                <a:latin typeface="Arial" panose="020B0604020202020204" pitchFamily="34" charset="0"/>
                <a:ea typeface="Calibri" panose="020F0502020204030204" pitchFamily="34" charset="0"/>
                <a:cs typeface="Arial" panose="020B0604020202020204" pitchFamily="34" charset="0"/>
              </a:rPr>
              <a:t> pellets, technological methods of synthesis, and characteristics of the produced dysprosium </a:t>
            </a:r>
            <a:r>
              <a:rPr lang="en-US" sz="1600" dirty="0" err="1">
                <a:latin typeface="Arial" panose="020B0604020202020204" pitchFamily="34" charset="0"/>
                <a:ea typeface="Calibri" panose="020F0502020204030204" pitchFamily="34" charset="0"/>
                <a:cs typeface="Arial" panose="020B0604020202020204" pitchFamily="34" charset="0"/>
              </a:rPr>
              <a:t>titanate</a:t>
            </a:r>
            <a:r>
              <a:rPr lang="en-US" sz="1600" dirty="0">
                <a:latin typeface="Arial" panose="020B0604020202020204" pitchFamily="34" charset="0"/>
                <a:ea typeface="Calibri" panose="020F0502020204030204" pitchFamily="34" charset="0"/>
                <a:cs typeface="Arial" panose="020B0604020202020204" pitchFamily="34" charset="0"/>
              </a:rPr>
              <a:t> pellets were developed.</a:t>
            </a:r>
          </a:p>
          <a:p>
            <a:pPr indent="355600" algn="just">
              <a:spcAft>
                <a:spcPts val="0"/>
              </a:spcAft>
            </a:pPr>
            <a:endParaRPr lang="uk-UA" sz="1600" dirty="0">
              <a:latin typeface="Arial" panose="020B0604020202020204" pitchFamily="34" charset="0"/>
              <a:ea typeface="Calibri" panose="020F0502020204030204" pitchFamily="34" charset="0"/>
              <a:cs typeface="Arial" panose="020B0604020202020204" pitchFamily="34" charset="0"/>
            </a:endParaRPr>
          </a:p>
          <a:p>
            <a:pPr indent="355600" algn="just">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The effect of pellet production schemes and parameters, the presence and dopants content on the phase composition of synthesized dysprosium </a:t>
            </a:r>
            <a:r>
              <a:rPr lang="en-US" sz="1600" b="1" dirty="0" err="1">
                <a:latin typeface="Arial" panose="020B0604020202020204" pitchFamily="34" charset="0"/>
                <a:ea typeface="Calibri" panose="020F0502020204030204" pitchFamily="34" charset="0"/>
                <a:cs typeface="Arial" panose="020B0604020202020204" pitchFamily="34" charset="0"/>
              </a:rPr>
              <a:t>titanate</a:t>
            </a:r>
            <a:r>
              <a:rPr lang="en-US" sz="1600" b="1" dirty="0">
                <a:latin typeface="Arial" panose="020B0604020202020204" pitchFamily="34" charset="0"/>
                <a:ea typeface="Calibri" panose="020F0502020204030204" pitchFamily="34" charset="0"/>
                <a:cs typeface="Arial" panose="020B0604020202020204" pitchFamily="34" charset="0"/>
              </a:rPr>
              <a:t> and the characteristics of pellets for the VVER-1000 reactor control rods has been studied.</a:t>
            </a:r>
            <a:r>
              <a:rPr lang="x-none" sz="1600" b="1" dirty="0">
                <a:latin typeface="Arial" panose="020B0604020202020204" pitchFamily="34" charset="0"/>
                <a:ea typeface="Calibri" panose="020F0502020204030204" pitchFamily="34" charset="0"/>
                <a:cs typeface="Arial" panose="020B0604020202020204" pitchFamily="34" charset="0"/>
              </a:rPr>
              <a:t> </a:t>
            </a:r>
            <a:endParaRPr lang="en-US" sz="1600" b="1" dirty="0">
              <a:latin typeface="Arial" panose="020B0604020202020204" pitchFamily="34" charset="0"/>
              <a:ea typeface="Calibri" panose="020F0502020204030204" pitchFamily="34" charset="0"/>
              <a:cs typeface="Arial" panose="020B0604020202020204" pitchFamily="34" charset="0"/>
            </a:endParaRPr>
          </a:p>
          <a:p>
            <a:pPr indent="355600" algn="just">
              <a:spcAft>
                <a:spcPts val="0"/>
              </a:spcAft>
            </a:pPr>
            <a:endParaRPr lang="uk-UA" sz="1600" b="1" dirty="0">
              <a:latin typeface="Arial" panose="020B0604020202020204" pitchFamily="34" charset="0"/>
              <a:ea typeface="Calibri" panose="020F0502020204030204" pitchFamily="34" charset="0"/>
              <a:cs typeface="Arial" panose="020B0604020202020204" pitchFamily="34" charset="0"/>
            </a:endParaRPr>
          </a:p>
          <a:p>
            <a:pPr indent="355600" algn="just">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It has been observed that the application of nanoscale TiO</a:t>
            </a:r>
            <a:r>
              <a:rPr lang="en-US" sz="1600" baseline="-25000" dirty="0">
                <a:latin typeface="Arial" panose="020B0604020202020204" pitchFamily="34" charset="0"/>
                <a:ea typeface="Calibri" panose="020F0502020204030204" pitchFamily="34" charset="0"/>
                <a:cs typeface="Arial" panose="020B0604020202020204" pitchFamily="34" charset="0"/>
              </a:rPr>
              <a:t>2</a:t>
            </a:r>
            <a:r>
              <a:rPr lang="en-US" sz="1600" dirty="0">
                <a:latin typeface="Arial" panose="020B0604020202020204" pitchFamily="34" charset="0"/>
                <a:ea typeface="Calibri" panose="020F0502020204030204" pitchFamily="34" charset="0"/>
                <a:cs typeface="Arial" panose="020B0604020202020204" pitchFamily="34" charset="0"/>
              </a:rPr>
              <a:t> powder in combination with MoO</a:t>
            </a:r>
            <a:r>
              <a:rPr lang="en-US" sz="1600" baseline="-25000" dirty="0">
                <a:latin typeface="Arial" panose="020B0604020202020204" pitchFamily="34" charset="0"/>
                <a:ea typeface="Calibri" panose="020F0502020204030204" pitchFamily="34" charset="0"/>
                <a:cs typeface="Arial" panose="020B0604020202020204" pitchFamily="34" charset="0"/>
              </a:rPr>
              <a:t>3</a:t>
            </a:r>
            <a:r>
              <a:rPr lang="en-US" sz="1600" dirty="0">
                <a:latin typeface="Arial" panose="020B0604020202020204" pitchFamily="34" charset="0"/>
                <a:ea typeface="Calibri" panose="020F0502020204030204" pitchFamily="34" charset="0"/>
                <a:cs typeface="Arial" panose="020B0604020202020204" pitchFamily="34" charset="0"/>
              </a:rPr>
              <a:t> results in an increase in the density of sintered dysprosium </a:t>
            </a:r>
            <a:r>
              <a:rPr lang="en-US" sz="1600" dirty="0" err="1">
                <a:latin typeface="Arial" panose="020B0604020202020204" pitchFamily="34" charset="0"/>
                <a:ea typeface="Calibri" panose="020F0502020204030204" pitchFamily="34" charset="0"/>
                <a:cs typeface="Arial" panose="020B0604020202020204" pitchFamily="34" charset="0"/>
              </a:rPr>
              <a:t>titanate</a:t>
            </a:r>
            <a:r>
              <a:rPr lang="en-US" sz="1600" dirty="0">
                <a:latin typeface="Arial" panose="020B0604020202020204" pitchFamily="34" charset="0"/>
                <a:ea typeface="Calibri" panose="020F0502020204030204" pitchFamily="34" charset="0"/>
                <a:cs typeface="Arial" panose="020B0604020202020204" pitchFamily="34" charset="0"/>
              </a:rPr>
              <a:t> pellets to 7.0–7.1 g/cm</a:t>
            </a:r>
            <a:r>
              <a:rPr lang="en-US" sz="1600" baseline="30000" dirty="0">
                <a:latin typeface="Arial" panose="020B0604020202020204" pitchFamily="34" charset="0"/>
                <a:ea typeface="Calibri" panose="020F0502020204030204" pitchFamily="34" charset="0"/>
                <a:cs typeface="Arial" panose="020B0604020202020204" pitchFamily="34" charset="0"/>
              </a:rPr>
              <a:t>3</a:t>
            </a:r>
            <a:r>
              <a:rPr lang="en-US" sz="1600" dirty="0">
                <a:latin typeface="Arial" panose="020B0604020202020204" pitchFamily="34" charset="0"/>
                <a:ea typeface="Calibri" panose="020F0502020204030204" pitchFamily="34" charset="0"/>
                <a:cs typeface="Arial" panose="020B0604020202020204" pitchFamily="34" charset="0"/>
              </a:rPr>
              <a:t> and the formation of a single-phase </a:t>
            </a:r>
            <a:r>
              <a:rPr lang="en-US" sz="1600" dirty="0" err="1">
                <a:latin typeface="Arial" panose="020B0604020202020204" pitchFamily="34" charset="0"/>
                <a:ea typeface="Calibri" panose="020F0502020204030204" pitchFamily="34" charset="0"/>
                <a:cs typeface="Arial" panose="020B0604020202020204" pitchFamily="34" charset="0"/>
              </a:rPr>
              <a:t>pyrochlore</a:t>
            </a:r>
            <a:r>
              <a:rPr lang="en-US" sz="1600" dirty="0">
                <a:latin typeface="Arial" panose="020B0604020202020204" pitchFamily="34" charset="0"/>
                <a:ea typeface="Calibri" panose="020F0502020204030204" pitchFamily="34" charset="0"/>
                <a:cs typeface="Arial" panose="020B0604020202020204" pitchFamily="34" charset="0"/>
              </a:rPr>
              <a:t>-type structure</a:t>
            </a:r>
            <a:r>
              <a:rPr lang="uk-UA" sz="1600" dirty="0">
                <a:latin typeface="Arial" panose="020B0604020202020204" pitchFamily="34" charset="0"/>
                <a:ea typeface="Calibri" panose="020F0502020204030204" pitchFamily="34" charset="0"/>
                <a:cs typeface="Arial" panose="020B0604020202020204" pitchFamily="34" charset="0"/>
              </a:rPr>
              <a:t>.</a:t>
            </a:r>
            <a:endParaRPr lang="ru-RU" sz="1600" dirty="0">
              <a:latin typeface="Arial" panose="020B0604020202020204" pitchFamily="34" charset="0"/>
              <a:ea typeface="Calibri" panose="020F0502020204030204" pitchFamily="34" charset="0"/>
              <a:cs typeface="Arial" panose="020B0604020202020204" pitchFamily="34" charset="0"/>
            </a:endParaRPr>
          </a:p>
        </p:txBody>
      </p:sp>
      <p:pic>
        <p:nvPicPr>
          <p:cNvPr id="3" name="Рисунок 2"/>
          <p:cNvPicPr>
            <a:picLocks noChangeAspect="1"/>
          </p:cNvPicPr>
          <p:nvPr/>
        </p:nvPicPr>
        <p:blipFill>
          <a:blip r:embed="rId7"/>
          <a:stretch>
            <a:fillRect/>
          </a:stretch>
        </p:blipFill>
        <p:spPr>
          <a:xfrm>
            <a:off x="6324601" y="4218592"/>
            <a:ext cx="3200400" cy="2522514"/>
          </a:xfrm>
          <a:prstGeom prst="rect">
            <a:avLst/>
          </a:prstGeom>
        </p:spPr>
      </p:pic>
    </p:spTree>
    <p:extLst>
      <p:ext uri="{BB962C8B-B14F-4D97-AF65-F5344CB8AC3E}">
        <p14:creationId xmlns:p14="http://schemas.microsoft.com/office/powerpoint/2010/main" val="425305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838200" y="91723"/>
            <a:ext cx="10439400" cy="400110"/>
          </a:xfrm>
          <a:prstGeom prst="rect">
            <a:avLst/>
          </a:prstGeom>
        </p:spPr>
        <p:txBody>
          <a:bodyPr wrap="square">
            <a:spAutoFit/>
          </a:bodyPr>
          <a:lstStyle/>
          <a:p>
            <a:pPr algn="ctr"/>
            <a:r>
              <a:rPr lang="uk-UA" sz="2000" b="1" dirty="0">
                <a:latin typeface="Arial" panose="020B0604020202020204" pitchFamily="34" charset="0"/>
                <a:ea typeface="Calibri" panose="020F0502020204030204" pitchFamily="34" charset="0"/>
                <a:cs typeface="Arial" panose="020B0604020202020204" pitchFamily="34" charset="0"/>
              </a:rPr>
              <a:t>3.1 </a:t>
            </a:r>
            <a:r>
              <a:rPr lang="en-US" sz="2000" b="1" dirty="0">
                <a:latin typeface="Arial" panose="020B0604020202020204" pitchFamily="34" charset="0"/>
                <a:ea typeface="Calibri" panose="020F0502020204030204" pitchFamily="34" charset="0"/>
                <a:cs typeface="Arial" panose="020B0604020202020204" pitchFamily="34" charset="0"/>
              </a:rPr>
              <a:t>DEVELOPMENT AND MATERIAL SCIENCE RESEARCH OF Dy</a:t>
            </a:r>
            <a:r>
              <a:rPr lang="en-US" sz="2000" b="1" baseline="-25000" dirty="0">
                <a:latin typeface="Arial" panose="020B0604020202020204" pitchFamily="34" charset="0"/>
                <a:ea typeface="Calibri" panose="020F0502020204030204" pitchFamily="34" charset="0"/>
                <a:cs typeface="Arial" panose="020B0604020202020204" pitchFamily="34" charset="0"/>
              </a:rPr>
              <a:t>2</a:t>
            </a:r>
            <a:r>
              <a:rPr lang="en-US" sz="2000" b="1" dirty="0">
                <a:latin typeface="Arial" panose="020B0604020202020204" pitchFamily="34" charset="0"/>
                <a:ea typeface="Calibri" panose="020F0502020204030204" pitchFamily="34" charset="0"/>
                <a:cs typeface="Arial" panose="020B0604020202020204" pitchFamily="34" charset="0"/>
              </a:rPr>
              <a:t>O</a:t>
            </a:r>
            <a:r>
              <a:rPr lang="en-US" sz="2000" b="1" baseline="-25000" dirty="0">
                <a:latin typeface="Arial" panose="020B0604020202020204" pitchFamily="34" charset="0"/>
                <a:ea typeface="Calibri" panose="020F0502020204030204" pitchFamily="34" charset="0"/>
                <a:cs typeface="Arial" panose="020B0604020202020204" pitchFamily="34" charset="0"/>
              </a:rPr>
              <a:t>3</a:t>
            </a:r>
            <a:r>
              <a:rPr lang="en-US" sz="2000" b="1" dirty="0">
                <a:latin typeface="Arial" panose="020B0604020202020204" pitchFamily="34" charset="0"/>
                <a:ea typeface="Calibri" panose="020F0502020204030204" pitchFamily="34" charset="0"/>
                <a:cs typeface="Arial" panose="020B0604020202020204" pitchFamily="34" charset="0"/>
              </a:rPr>
              <a:t>·TiO</a:t>
            </a:r>
            <a:r>
              <a:rPr lang="en-US" sz="2000" b="1" baseline="-25000" dirty="0">
                <a:latin typeface="Arial" panose="020B0604020202020204" pitchFamily="34" charset="0"/>
                <a:ea typeface="Calibri" panose="020F0502020204030204" pitchFamily="34" charset="0"/>
                <a:cs typeface="Arial" panose="020B0604020202020204" pitchFamily="34" charset="0"/>
              </a:rPr>
              <a:t>2</a:t>
            </a:r>
            <a:r>
              <a:rPr lang="en-US" sz="2000" b="1" dirty="0">
                <a:latin typeface="Arial" panose="020B0604020202020204" pitchFamily="34" charset="0"/>
                <a:ea typeface="Calibri" panose="020F0502020204030204" pitchFamily="34" charset="0"/>
                <a:cs typeface="Arial" panose="020B0604020202020204" pitchFamily="34" charset="0"/>
              </a:rPr>
              <a:t> PELLETS</a:t>
            </a:r>
            <a:endParaRPr lang="ru-RU" sz="2000" b="1" strike="sngStrike" baseline="-25000" dirty="0">
              <a:solidFill>
                <a:srgbClr val="FF0000"/>
              </a:solidFill>
              <a:latin typeface="Arial" panose="020B0604020202020204" pitchFamily="34" charset="0"/>
              <a:cs typeface="Arial" panose="020B0604020202020204" pitchFamily="34" charset="0"/>
            </a:endParaRPr>
          </a:p>
        </p:txBody>
      </p:sp>
      <p:sp>
        <p:nvSpPr>
          <p:cNvPr id="4" name="Прямоугольник 3"/>
          <p:cNvSpPr/>
          <p:nvPr/>
        </p:nvSpPr>
        <p:spPr>
          <a:xfrm>
            <a:off x="1666009" y="609600"/>
            <a:ext cx="2685351" cy="369332"/>
          </a:xfrm>
          <a:prstGeom prst="rect">
            <a:avLst/>
          </a:prstGeom>
        </p:spPr>
        <p:txBody>
          <a:bodyPr wrap="none">
            <a:spAutoFit/>
          </a:bodyPr>
          <a:lstStyle/>
          <a:p>
            <a:r>
              <a:rPr lang="en-US" dirty="0">
                <a:latin typeface="Arial" panose="020B0604020202020204" pitchFamily="34" charset="0"/>
                <a:ea typeface="Calibri" panose="020F0502020204030204" pitchFamily="34" charset="0"/>
                <a:cs typeface="Arial" panose="020B0604020202020204" pitchFamily="34" charset="0"/>
              </a:rPr>
              <a:t>Requirements for pellets</a:t>
            </a:r>
            <a:endParaRPr lang="ru-RU" dirty="0">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444665441"/>
              </p:ext>
            </p:extLst>
          </p:nvPr>
        </p:nvGraphicFramePr>
        <p:xfrm>
          <a:off x="838200" y="977155"/>
          <a:ext cx="10287001" cy="5711346"/>
        </p:xfrm>
        <a:graphic>
          <a:graphicData uri="http://schemas.openxmlformats.org/drawingml/2006/table">
            <a:tbl>
              <a:tblPr firstRow="1" firstCol="1" bandRow="1">
                <a:tableStyleId>{69012ECD-51FC-41F1-AA8D-1B2483CD663E}</a:tableStyleId>
              </a:tblPr>
              <a:tblGrid>
                <a:gridCol w="519546">
                  <a:extLst>
                    <a:ext uri="{9D8B030D-6E8A-4147-A177-3AD203B41FA5}">
                      <a16:colId xmlns:a16="http://schemas.microsoft.com/office/drawing/2014/main" val="20000"/>
                    </a:ext>
                  </a:extLst>
                </a:gridCol>
                <a:gridCol w="4220309">
                  <a:extLst>
                    <a:ext uri="{9D8B030D-6E8A-4147-A177-3AD203B41FA5}">
                      <a16:colId xmlns:a16="http://schemas.microsoft.com/office/drawing/2014/main" val="2040200308"/>
                    </a:ext>
                  </a:extLst>
                </a:gridCol>
                <a:gridCol w="5547146">
                  <a:extLst>
                    <a:ext uri="{9D8B030D-6E8A-4147-A177-3AD203B41FA5}">
                      <a16:colId xmlns:a16="http://schemas.microsoft.com/office/drawing/2014/main" val="20001"/>
                    </a:ext>
                  </a:extLst>
                </a:gridCol>
              </a:tblGrid>
              <a:tr h="29477">
                <a:tc>
                  <a:txBody>
                    <a:bodyPr/>
                    <a:lstStyle/>
                    <a:p>
                      <a:pPr algn="ctr">
                        <a:lnSpc>
                          <a:spcPct val="100000"/>
                        </a:lnSpc>
                        <a:spcAft>
                          <a:spcPts val="0"/>
                        </a:spcAft>
                      </a:pPr>
                      <a:r>
                        <a:rPr lang="en-US"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cs typeface="Arial" panose="020B0604020202020204" pitchFamily="34" charset="0"/>
                      </a:endParaRPr>
                    </a:p>
                  </a:txBody>
                  <a:tcPr marL="44897" marR="44897" marT="0" marB="0"/>
                </a:tc>
                <a:tc>
                  <a:txBody>
                    <a:bodyPr/>
                    <a:lstStyle/>
                    <a:p>
                      <a:pPr algn="ctr">
                        <a:lnSpc>
                          <a:spcPct val="100000"/>
                        </a:lnSpc>
                        <a:spcAft>
                          <a:spcPts val="0"/>
                        </a:spcAft>
                      </a:pPr>
                      <a:r>
                        <a:rPr lang="en-US" sz="1400" dirty="0">
                          <a:effectLst/>
                          <a:latin typeface="Arial" panose="020B0604020202020204" pitchFamily="34" charset="0"/>
                          <a:cs typeface="Arial" panose="020B0604020202020204" pitchFamily="34" charset="0"/>
                        </a:rPr>
                        <a:t>Parameter</a:t>
                      </a:r>
                      <a:endParaRPr lang="ru-RU" sz="1400" dirty="0">
                        <a:effectLst/>
                        <a:latin typeface="Arial" panose="020B0604020202020204" pitchFamily="34" charset="0"/>
                        <a:cs typeface="Arial" panose="020B0604020202020204" pitchFamily="34" charset="0"/>
                      </a:endParaRPr>
                    </a:p>
                  </a:txBody>
                  <a:tcPr marL="44897" marR="44897" marT="0" marB="0"/>
                </a:tc>
                <a:tc>
                  <a:txBody>
                    <a:bodyPr/>
                    <a:lstStyle/>
                    <a:p>
                      <a:pPr algn="ctr">
                        <a:lnSpc>
                          <a:spcPct val="100000"/>
                        </a:lnSpc>
                        <a:spcAft>
                          <a:spcPts val="0"/>
                        </a:spcAft>
                      </a:pPr>
                      <a:r>
                        <a:rPr lang="en-US" sz="1400" dirty="0">
                          <a:effectLst/>
                          <a:latin typeface="Arial" panose="020B0604020202020204" pitchFamily="34" charset="0"/>
                          <a:cs typeface="Arial" panose="020B0604020202020204" pitchFamily="34" charset="0"/>
                        </a:rPr>
                        <a:t>Value</a:t>
                      </a:r>
                      <a:r>
                        <a:rPr lang="uk-UA" sz="1400" dirty="0">
                          <a:effectLst/>
                          <a:highlight>
                            <a:srgbClr val="FFFF00"/>
                          </a:highlight>
                          <a:latin typeface="Arial" panose="020B0604020202020204" pitchFamily="34" charset="0"/>
                          <a:cs typeface="Arial" panose="020B0604020202020204" pitchFamily="34" charset="0"/>
                        </a:rPr>
                        <a:t> </a:t>
                      </a:r>
                      <a:endParaRPr lang="ru-RU" sz="1400" dirty="0">
                        <a:effectLst/>
                        <a:latin typeface="Arial" panose="020B0604020202020204" pitchFamily="34" charset="0"/>
                        <a:cs typeface="Arial" panose="020B0604020202020204" pitchFamily="34" charset="0"/>
                      </a:endParaRPr>
                    </a:p>
                    <a:p>
                      <a:pPr algn="ctr">
                        <a:lnSpc>
                          <a:spcPct val="100000"/>
                        </a:lnSpc>
                        <a:spcAft>
                          <a:spcPts val="0"/>
                        </a:spcAft>
                      </a:pPr>
                      <a:endParaRPr lang="uk-UA" sz="1400" dirty="0">
                        <a:effectLst/>
                        <a:latin typeface="Arial" panose="020B0604020202020204" pitchFamily="34" charset="0"/>
                        <a:cs typeface="Arial" panose="020B0604020202020204" pitchFamily="34" charset="0"/>
                      </a:endParaRPr>
                    </a:p>
                  </a:txBody>
                  <a:tcPr marL="41991" marR="41991" marT="0" marB="0"/>
                </a:tc>
                <a:extLst>
                  <a:ext uri="{0D108BD9-81ED-4DB2-BD59-A6C34878D82A}">
                    <a16:rowId xmlns:a16="http://schemas.microsoft.com/office/drawing/2014/main" val="10000"/>
                  </a:ext>
                </a:extLst>
              </a:tr>
              <a:tr h="274904">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1</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tc>
                <a:tc>
                  <a:txBody>
                    <a:bodyPr/>
                    <a:lstStyle/>
                    <a:p>
                      <a:pPr>
                        <a:spcAft>
                          <a:spcPts val="0"/>
                        </a:spcAft>
                      </a:pPr>
                      <a:r>
                        <a:rPr lang="en-US" sz="1400" dirty="0">
                          <a:effectLst/>
                          <a:latin typeface="Arial" panose="020B0604020202020204" pitchFamily="34" charset="0"/>
                          <a:cs typeface="Arial" panose="020B0604020202020204" pitchFamily="34" charset="0"/>
                        </a:rPr>
                        <a:t>Geometric dimensions</a:t>
                      </a:r>
                      <a:r>
                        <a:rPr lang="uk-UA"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cs typeface="Arial" panose="020B0604020202020204" pitchFamily="34" charset="0"/>
                      </a:endParaRPr>
                    </a:p>
                    <a:p>
                      <a:pPr indent="381000">
                        <a:spcAft>
                          <a:spcPts val="0"/>
                        </a:spcAft>
                      </a:pPr>
                      <a:r>
                        <a:rPr lang="en-US" sz="1400" dirty="0">
                          <a:effectLst/>
                          <a:latin typeface="Arial" panose="020B0604020202020204" pitchFamily="34" charset="0"/>
                          <a:cs typeface="Arial" panose="020B0604020202020204" pitchFamily="34" charset="0"/>
                        </a:rPr>
                        <a:t>diameter</a:t>
                      </a:r>
                      <a:r>
                        <a:rPr lang="uk-UA"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mm</a:t>
                      </a:r>
                      <a:endParaRPr lang="ru-RU" sz="1400" dirty="0">
                        <a:effectLst/>
                        <a:latin typeface="Arial" panose="020B0604020202020204" pitchFamily="34" charset="0"/>
                        <a:cs typeface="Arial" panose="020B0604020202020204" pitchFamily="34" charset="0"/>
                      </a:endParaRPr>
                    </a:p>
                    <a:p>
                      <a:pPr indent="381000">
                        <a:spcAft>
                          <a:spcPts val="0"/>
                        </a:spcAft>
                      </a:pPr>
                      <a:r>
                        <a:rPr lang="en-US" sz="1400" dirty="0">
                          <a:effectLst/>
                          <a:latin typeface="Arial" panose="020B0604020202020204" pitchFamily="34" charset="0"/>
                          <a:cs typeface="Arial" panose="020B0604020202020204" pitchFamily="34" charset="0"/>
                        </a:rPr>
                        <a:t>height</a:t>
                      </a:r>
                      <a:r>
                        <a:rPr lang="uk-UA"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mm</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tc>
                <a:tc>
                  <a:txBody>
                    <a:bodyPr/>
                    <a:lstStyle/>
                    <a:p>
                      <a:pPr algn="ctr">
                        <a:lnSpc>
                          <a:spcPct val="107000"/>
                        </a:lnSpc>
                        <a:spcAft>
                          <a:spcPts val="0"/>
                        </a:spcAft>
                      </a:pPr>
                      <a:r>
                        <a:rPr lang="uk-UA" sz="1400" dirty="0">
                          <a:effectLst/>
                          <a:highlight>
                            <a:srgbClr val="FFFF00"/>
                          </a:highlight>
                          <a:latin typeface="Arial" panose="020B0604020202020204" pitchFamily="34" charset="0"/>
                          <a:cs typeface="Arial" panose="020B0604020202020204" pitchFamily="34" charset="0"/>
                        </a:rPr>
                        <a:t> </a:t>
                      </a:r>
                      <a:endParaRPr lang="ru-RU" sz="1400" dirty="0">
                        <a:effectLst/>
                        <a:latin typeface="Arial" panose="020B0604020202020204" pitchFamily="34" charset="0"/>
                        <a:cs typeface="Arial" panose="020B0604020202020204" pitchFamily="34" charset="0"/>
                      </a:endParaRPr>
                    </a:p>
                    <a:p>
                      <a:pPr algn="ctr">
                        <a:lnSpc>
                          <a:spcPct val="107000"/>
                        </a:lnSpc>
                        <a:spcAft>
                          <a:spcPts val="0"/>
                        </a:spcAft>
                      </a:pPr>
                      <a:r>
                        <a:rPr lang="uk-UA" sz="1400" dirty="0">
                          <a:effectLst/>
                          <a:latin typeface="Arial" panose="020B0604020202020204" pitchFamily="34" charset="0"/>
                          <a:cs typeface="Arial" panose="020B0604020202020204" pitchFamily="34" charset="0"/>
                        </a:rPr>
                        <a:t>(6</a:t>
                      </a:r>
                      <a:r>
                        <a:rPr lang="en-US" sz="1400" dirty="0">
                          <a:effectLst/>
                          <a:latin typeface="Arial" panose="020B0604020202020204" pitchFamily="34" charset="0"/>
                          <a:cs typeface="Arial" panose="020B0604020202020204" pitchFamily="34" charset="0"/>
                        </a:rPr>
                        <a:t>.</a:t>
                      </a:r>
                      <a:r>
                        <a:rPr lang="uk-UA" sz="1400" dirty="0">
                          <a:effectLst/>
                          <a:latin typeface="Arial" panose="020B0604020202020204" pitchFamily="34" charset="0"/>
                          <a:cs typeface="Arial" panose="020B0604020202020204" pitchFamily="34" charset="0"/>
                        </a:rPr>
                        <a:t>85-6</a:t>
                      </a:r>
                      <a:r>
                        <a:rPr lang="en-US" sz="1400" dirty="0">
                          <a:effectLst/>
                          <a:latin typeface="Arial" panose="020B0604020202020204" pitchFamily="34" charset="0"/>
                          <a:cs typeface="Arial" panose="020B0604020202020204" pitchFamily="34" charset="0"/>
                        </a:rPr>
                        <a:t>.</a:t>
                      </a:r>
                      <a:r>
                        <a:rPr lang="uk-UA" sz="1400" dirty="0">
                          <a:effectLst/>
                          <a:latin typeface="Arial" panose="020B0604020202020204" pitchFamily="34" charset="0"/>
                          <a:cs typeface="Arial" panose="020B0604020202020204" pitchFamily="34" charset="0"/>
                        </a:rPr>
                        <a:t>95)*</a:t>
                      </a:r>
                      <a:endParaRPr lang="ru-RU" sz="1400" dirty="0">
                        <a:effectLst/>
                        <a:latin typeface="Arial" panose="020B0604020202020204" pitchFamily="34" charset="0"/>
                        <a:cs typeface="Arial" panose="020B0604020202020204" pitchFamily="34" charset="0"/>
                      </a:endParaRPr>
                    </a:p>
                    <a:p>
                      <a:pPr algn="ctr">
                        <a:lnSpc>
                          <a:spcPct val="107000"/>
                        </a:lnSpc>
                        <a:spcAft>
                          <a:spcPts val="0"/>
                        </a:spcAft>
                      </a:pPr>
                      <a:r>
                        <a:rPr lang="uk-UA" sz="1400" dirty="0">
                          <a:effectLst/>
                          <a:latin typeface="Arial" panose="020B0604020202020204" pitchFamily="34" charset="0"/>
                          <a:cs typeface="Arial" panose="020B0604020202020204" pitchFamily="34" charset="0"/>
                        </a:rPr>
                        <a:t>(8</a:t>
                      </a:r>
                      <a:r>
                        <a:rPr lang="en-US" sz="1400" dirty="0">
                          <a:effectLst/>
                          <a:latin typeface="Arial" panose="020B0604020202020204" pitchFamily="34" charset="0"/>
                          <a:cs typeface="Arial" panose="020B0604020202020204" pitchFamily="34" charset="0"/>
                        </a:rPr>
                        <a:t>.</a:t>
                      </a:r>
                      <a:r>
                        <a:rPr lang="uk-UA" sz="1400" dirty="0">
                          <a:effectLst/>
                          <a:latin typeface="Arial" panose="020B0604020202020204" pitchFamily="34" charset="0"/>
                          <a:cs typeface="Arial" panose="020B0604020202020204" pitchFamily="34" charset="0"/>
                        </a:rPr>
                        <a:t>0-11</a:t>
                      </a:r>
                      <a:r>
                        <a:rPr lang="en-US" sz="1400" dirty="0">
                          <a:effectLst/>
                          <a:latin typeface="Arial" panose="020B0604020202020204" pitchFamily="34" charset="0"/>
                          <a:cs typeface="Arial" panose="020B0604020202020204" pitchFamily="34" charset="0"/>
                        </a:rPr>
                        <a:t>.</a:t>
                      </a:r>
                      <a:r>
                        <a:rPr lang="uk-UA" sz="1400" dirty="0">
                          <a:effectLst/>
                          <a:latin typeface="Arial" panose="020B0604020202020204" pitchFamily="34" charset="0"/>
                          <a:cs typeface="Arial" panose="020B0604020202020204" pitchFamily="34" charset="0"/>
                        </a:rPr>
                        <a:t>0)*</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tc>
                <a:extLst>
                  <a:ext uri="{0D108BD9-81ED-4DB2-BD59-A6C34878D82A}">
                    <a16:rowId xmlns:a16="http://schemas.microsoft.com/office/drawing/2014/main" val="1088135853"/>
                  </a:ext>
                </a:extLst>
              </a:tr>
              <a:tr h="119829">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tc>
                <a:tc>
                  <a:txBody>
                    <a:bodyPr/>
                    <a:lstStyle/>
                    <a:p>
                      <a:pPr algn="just">
                        <a:lnSpc>
                          <a:spcPct val="107000"/>
                        </a:lnSpc>
                        <a:spcAft>
                          <a:spcPts val="0"/>
                        </a:spcAft>
                      </a:pPr>
                      <a:r>
                        <a:rPr lang="en-US" sz="1400" dirty="0">
                          <a:effectLst/>
                          <a:latin typeface="Arial" panose="020B0604020202020204" pitchFamily="34" charset="0"/>
                          <a:cs typeface="Arial" panose="020B0604020202020204" pitchFamily="34" charset="0"/>
                        </a:rPr>
                        <a:t>Density</a:t>
                      </a:r>
                      <a:r>
                        <a:rPr lang="uk-UA"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g</a:t>
                      </a:r>
                      <a:r>
                        <a:rPr lang="uk-UA" sz="1400" dirty="0">
                          <a:effectLst/>
                          <a:latin typeface="Arial" panose="020B0604020202020204" pitchFamily="34" charset="0"/>
                          <a:cs typeface="Arial" panose="020B0604020202020204" pitchFamily="34" charset="0"/>
                        </a:rPr>
                        <a:t>/</a:t>
                      </a:r>
                      <a:r>
                        <a:rPr lang="en-US" sz="1400" dirty="0">
                          <a:effectLst/>
                          <a:latin typeface="Arial" panose="020B0604020202020204" pitchFamily="34" charset="0"/>
                          <a:cs typeface="Arial" panose="020B0604020202020204" pitchFamily="34" charset="0"/>
                        </a:rPr>
                        <a:t>cm</a:t>
                      </a:r>
                      <a:r>
                        <a:rPr lang="uk-UA" sz="1400" baseline="30000" dirty="0">
                          <a:effectLst/>
                          <a:latin typeface="Arial" panose="020B0604020202020204" pitchFamily="34" charset="0"/>
                          <a:cs typeface="Arial" panose="020B0604020202020204" pitchFamily="34" charset="0"/>
                        </a:rPr>
                        <a:t>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tc>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(6</a:t>
                      </a:r>
                      <a:r>
                        <a:rPr lang="en-US" sz="1400" dirty="0">
                          <a:effectLst/>
                          <a:latin typeface="Arial" panose="020B0604020202020204" pitchFamily="34" charset="0"/>
                          <a:cs typeface="Arial" panose="020B0604020202020204" pitchFamily="34" charset="0"/>
                        </a:rPr>
                        <a:t>.</a:t>
                      </a:r>
                      <a:r>
                        <a:rPr lang="uk-UA" sz="1400" dirty="0">
                          <a:effectLst/>
                          <a:latin typeface="Arial" panose="020B0604020202020204" pitchFamily="34" charset="0"/>
                          <a:cs typeface="Arial" panose="020B0604020202020204" pitchFamily="34" charset="0"/>
                        </a:rPr>
                        <a:t>6-7</a:t>
                      </a:r>
                      <a:r>
                        <a:rPr lang="en-US" sz="1400" dirty="0">
                          <a:effectLst/>
                          <a:latin typeface="Arial" panose="020B0604020202020204" pitchFamily="34" charset="0"/>
                          <a:cs typeface="Arial" panose="020B0604020202020204" pitchFamily="34" charset="0"/>
                        </a:rPr>
                        <a:t>.</a:t>
                      </a:r>
                      <a:r>
                        <a:rPr lang="uk-UA" sz="1400" dirty="0">
                          <a:effectLst/>
                          <a:latin typeface="Arial" panose="020B0604020202020204" pitchFamily="34" charset="0"/>
                          <a:cs typeface="Arial" panose="020B0604020202020204" pitchFamily="34" charset="0"/>
                        </a:rPr>
                        <a:t>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tc>
                <a:extLst>
                  <a:ext uri="{0D108BD9-81ED-4DB2-BD59-A6C34878D82A}">
                    <a16:rowId xmlns:a16="http://schemas.microsoft.com/office/drawing/2014/main" val="10001"/>
                  </a:ext>
                </a:extLst>
              </a:tr>
              <a:tr h="1198289">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tc>
                <a:tc>
                  <a:txBody>
                    <a:bodyPr/>
                    <a:lstStyle/>
                    <a:p>
                      <a:pPr algn="just">
                        <a:lnSpc>
                          <a:spcPct val="107000"/>
                        </a:lnSpc>
                        <a:spcAft>
                          <a:spcPts val="0"/>
                        </a:spcAft>
                      </a:pPr>
                      <a:r>
                        <a:rPr lang="en-US" sz="1400" dirty="0">
                          <a:effectLst/>
                          <a:latin typeface="Arial" panose="020B0604020202020204" pitchFamily="34" charset="0"/>
                          <a:cs typeface="Arial" panose="020B0604020202020204" pitchFamily="34" charset="0"/>
                        </a:rPr>
                        <a:t>Types and sizes of acceptable defects in appearance</a:t>
                      </a:r>
                    </a:p>
                  </a:txBody>
                  <a:tcPr marL="41991" marR="41991" marT="0" marB="0"/>
                </a:tc>
                <a:tc>
                  <a:txBody>
                    <a:bodyPr/>
                    <a:lstStyle/>
                    <a:p>
                      <a:pPr>
                        <a:lnSpc>
                          <a:spcPct val="107000"/>
                        </a:lnSpc>
                        <a:spcAft>
                          <a:spcPts val="0"/>
                        </a:spcAft>
                      </a:pPr>
                      <a:r>
                        <a:rPr lang="en-US" sz="1400" dirty="0">
                          <a:effectLst/>
                          <a:latin typeface="Arial" panose="020B0604020202020204" pitchFamily="34" charset="0"/>
                          <a:cs typeface="Arial" panose="020B0604020202020204" pitchFamily="34" charset="0"/>
                        </a:rPr>
                        <a:t>- Spalling on the end surface of pellets (chamfers) should not exceed 10% of the end surface area. The depth of individual spalling should not exceed 1.0 mm.</a:t>
                      </a:r>
                    </a:p>
                    <a:p>
                      <a:pPr>
                        <a:lnSpc>
                          <a:spcPct val="107000"/>
                        </a:lnSpc>
                        <a:spcAft>
                          <a:spcPts val="0"/>
                        </a:spcAft>
                      </a:pPr>
                      <a:r>
                        <a:rPr lang="en-US" sz="1400" dirty="0">
                          <a:effectLst/>
                          <a:latin typeface="Arial" panose="020B0604020202020204" pitchFamily="34" charset="0"/>
                          <a:cs typeface="Arial" panose="020B0604020202020204" pitchFamily="34" charset="0"/>
                        </a:rPr>
                        <a:t>- Spalling on the cylindrical surface of pellets shall not exceed 5% of the cylindrical surface area. The depth of an individual spall should not exceed</a:t>
                      </a:r>
                      <a:br>
                        <a:rPr lang="en-US" sz="1400" dirty="0">
                          <a:effectLst/>
                          <a:latin typeface="Arial" panose="020B0604020202020204" pitchFamily="34" charset="0"/>
                          <a:cs typeface="Arial" panose="020B0604020202020204" pitchFamily="34" charset="0"/>
                        </a:rPr>
                      </a:br>
                      <a:r>
                        <a:rPr lang="en-US" sz="1400" dirty="0">
                          <a:effectLst/>
                          <a:latin typeface="Arial" panose="020B0604020202020204" pitchFamily="34" charset="0"/>
                          <a:cs typeface="Arial" panose="020B0604020202020204" pitchFamily="34" charset="0"/>
                        </a:rPr>
                        <a:t>1.0 mm.</a:t>
                      </a:r>
                    </a:p>
                    <a:p>
                      <a:pPr>
                        <a:lnSpc>
                          <a:spcPct val="107000"/>
                        </a:lnSpc>
                        <a:spcAft>
                          <a:spcPts val="0"/>
                        </a:spcAft>
                      </a:pPr>
                      <a:r>
                        <a:rPr lang="en-US" sz="1400" dirty="0">
                          <a:effectLst/>
                          <a:latin typeface="Arial" panose="020B0604020202020204" pitchFamily="34" charset="0"/>
                          <a:cs typeface="Arial" panose="020B0604020202020204" pitchFamily="34" charset="0"/>
                        </a:rPr>
                        <a:t>- Cracks. Individual cracks should not exceed 90° around the circumference of the cylindrical surface</a:t>
                      </a:r>
                      <a:r>
                        <a:rPr lang="uk-UA" sz="1400" dirty="0">
                          <a:effectLst/>
                          <a:latin typeface="Arial" panose="020B0604020202020204" pitchFamily="34" charset="0"/>
                          <a:cs typeface="Arial" panose="020B0604020202020204" pitchFamily="34" charset="0"/>
                        </a:rPr>
                        <a:t>.</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tc>
                <a:extLst>
                  <a:ext uri="{0D108BD9-81ED-4DB2-BD59-A6C34878D82A}">
                    <a16:rowId xmlns:a16="http://schemas.microsoft.com/office/drawing/2014/main" val="10002"/>
                  </a:ext>
                </a:extLst>
              </a:tr>
              <a:tr h="119829">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4</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tc>
                  <a:txBody>
                    <a:bodyPr/>
                    <a:lstStyle/>
                    <a:p>
                      <a:pPr algn="just">
                        <a:lnSpc>
                          <a:spcPct val="107000"/>
                        </a:lnSpc>
                        <a:spcAft>
                          <a:spcPts val="0"/>
                        </a:spcAft>
                      </a:pPr>
                      <a:r>
                        <a:rPr lang="en-US" sz="1400" dirty="0">
                          <a:effectLst/>
                          <a:latin typeface="Arial" panose="020B0604020202020204" pitchFamily="34" charset="0"/>
                          <a:cs typeface="Arial" panose="020B0604020202020204" pitchFamily="34" charset="0"/>
                        </a:rPr>
                        <a:t>Weight percentage of dysprosium</a:t>
                      </a:r>
                      <a:r>
                        <a:rPr lang="uk-UA" sz="1400" dirty="0">
                          <a:effectLst/>
                          <a:latin typeface="Arial" panose="020B0604020202020204" pitchFamily="34" charset="0"/>
                          <a:cs typeface="Arial" panose="020B0604020202020204" pitchFamily="34" charset="0"/>
                        </a:rPr>
                        <a:t>, %</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68…72</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extLst>
                  <a:ext uri="{0D108BD9-81ED-4DB2-BD59-A6C34878D82A}">
                    <a16:rowId xmlns:a16="http://schemas.microsoft.com/office/drawing/2014/main" val="10003"/>
                  </a:ext>
                </a:extLst>
              </a:tr>
              <a:tr h="119829">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5</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tc>
                  <a:txBody>
                    <a:bodyPr/>
                    <a:lstStyle/>
                    <a:p>
                      <a:pPr algn="just">
                        <a:lnSpc>
                          <a:spcPct val="107000"/>
                        </a:lnSpc>
                        <a:spcAft>
                          <a:spcPts val="0"/>
                        </a:spcAft>
                      </a:pPr>
                      <a:r>
                        <a:rPr lang="en-US" sz="1400" dirty="0">
                          <a:effectLst/>
                          <a:latin typeface="Arial" panose="020B0604020202020204" pitchFamily="34" charset="0"/>
                          <a:cs typeface="Arial" panose="020B0604020202020204" pitchFamily="34" charset="0"/>
                        </a:rPr>
                        <a:t>Weight percentage of titanium</a:t>
                      </a:r>
                      <a:r>
                        <a:rPr lang="uk-UA" sz="1400" dirty="0">
                          <a:effectLst/>
                          <a:latin typeface="Arial" panose="020B0604020202020204" pitchFamily="34" charset="0"/>
                          <a:cs typeface="Arial" panose="020B0604020202020204" pitchFamily="34" charset="0"/>
                        </a:rPr>
                        <a:t>, %</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9…13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extLst>
                  <a:ext uri="{0D108BD9-81ED-4DB2-BD59-A6C34878D82A}">
                    <a16:rowId xmlns:a16="http://schemas.microsoft.com/office/drawing/2014/main" val="10004"/>
                  </a:ext>
                </a:extLst>
              </a:tr>
              <a:tr h="479315">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6</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tc>
                  <a:txBody>
                    <a:bodyPr/>
                    <a:lstStyle/>
                    <a:p>
                      <a:pPr algn="just">
                        <a:lnSpc>
                          <a:spcPct val="107000"/>
                        </a:lnSpc>
                        <a:spcAft>
                          <a:spcPts val="0"/>
                        </a:spcAft>
                      </a:pPr>
                      <a:r>
                        <a:rPr lang="en-US" sz="1400" dirty="0">
                          <a:effectLst/>
                          <a:latin typeface="Arial" panose="020B0604020202020204" pitchFamily="34" charset="0"/>
                          <a:cs typeface="Arial" panose="020B0604020202020204" pitchFamily="34" charset="0"/>
                        </a:rPr>
                        <a:t>Structural-phase condition</a:t>
                      </a:r>
                      <a:r>
                        <a:rPr lang="uk-UA" sz="1400" dirty="0">
                          <a:effectLst/>
                          <a:latin typeface="Arial" panose="020B0604020202020204" pitchFamily="34" charset="0"/>
                          <a:cs typeface="Arial" panose="020B0604020202020204" pitchFamily="34" charset="0"/>
                        </a:rPr>
                        <a:t> </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tc>
                  <a:txBody>
                    <a:bodyPr/>
                    <a:lstStyle/>
                    <a:p>
                      <a:pPr>
                        <a:lnSpc>
                          <a:spcPct val="107000"/>
                        </a:lnSpc>
                        <a:spcAft>
                          <a:spcPts val="0"/>
                        </a:spcAft>
                      </a:pPr>
                      <a:r>
                        <a:rPr lang="en-US" sz="1400" dirty="0">
                          <a:effectLst/>
                          <a:latin typeface="Arial" panose="020B0604020202020204" pitchFamily="34" charset="0"/>
                          <a:cs typeface="Arial" panose="020B0604020202020204" pitchFamily="34" charset="0"/>
                        </a:rPr>
                        <a:t>The base is Dy</a:t>
                      </a:r>
                      <a:r>
                        <a:rPr lang="en-US" sz="1400" baseline="-25000" dirty="0">
                          <a:effectLst/>
                          <a:latin typeface="Arial" panose="020B0604020202020204" pitchFamily="34" charset="0"/>
                          <a:cs typeface="Arial" panose="020B0604020202020204" pitchFamily="34" charset="0"/>
                        </a:rPr>
                        <a:t>2</a:t>
                      </a:r>
                      <a:r>
                        <a:rPr lang="en-US" sz="1400" dirty="0">
                          <a:effectLst/>
                          <a:latin typeface="Arial" panose="020B0604020202020204" pitchFamily="34" charset="0"/>
                          <a:cs typeface="Arial" panose="020B0604020202020204" pitchFamily="34" charset="0"/>
                        </a:rPr>
                        <a:t>TiO</a:t>
                      </a:r>
                      <a:r>
                        <a:rPr lang="en-US" sz="1400" baseline="-25000" dirty="0">
                          <a:effectLst/>
                          <a:latin typeface="Arial" panose="020B0604020202020204" pitchFamily="34" charset="0"/>
                          <a:cs typeface="Arial" panose="020B0604020202020204" pitchFamily="34" charset="0"/>
                        </a:rPr>
                        <a:t>5</a:t>
                      </a:r>
                      <a:r>
                        <a:rPr lang="en-US" sz="1400" dirty="0">
                          <a:effectLst/>
                          <a:latin typeface="Arial" panose="020B0604020202020204" pitchFamily="34" charset="0"/>
                          <a:cs typeface="Arial" panose="020B0604020202020204" pitchFamily="34" charset="0"/>
                        </a:rPr>
                        <a:t> with a fluorite or </a:t>
                      </a:r>
                      <a:r>
                        <a:rPr lang="en-US" sz="1400" dirty="0" err="1">
                          <a:effectLst/>
                          <a:latin typeface="Arial" panose="020B0604020202020204" pitchFamily="34" charset="0"/>
                          <a:cs typeface="Arial" panose="020B0604020202020204" pitchFamily="34" charset="0"/>
                        </a:rPr>
                        <a:t>pyrochlore</a:t>
                      </a:r>
                      <a:r>
                        <a:rPr lang="en-US" sz="1400" dirty="0">
                          <a:effectLst/>
                          <a:latin typeface="Arial" panose="020B0604020202020204" pitchFamily="34" charset="0"/>
                          <a:cs typeface="Arial" panose="020B0604020202020204" pitchFamily="34" charset="0"/>
                        </a:rPr>
                        <a:t> structure. The presence of other modifications of dysprosium </a:t>
                      </a:r>
                      <a:r>
                        <a:rPr lang="en-US" sz="1400" dirty="0" err="1">
                          <a:effectLst/>
                          <a:latin typeface="Arial" panose="020B0604020202020204" pitchFamily="34" charset="0"/>
                          <a:cs typeface="Arial" panose="020B0604020202020204" pitchFamily="34" charset="0"/>
                        </a:rPr>
                        <a:t>titanate</a:t>
                      </a:r>
                      <a:r>
                        <a:rPr lang="en-US" sz="1400" dirty="0">
                          <a:effectLst/>
                          <a:latin typeface="Arial" panose="020B0604020202020204" pitchFamily="34" charset="0"/>
                          <a:cs typeface="Arial" panose="020B0604020202020204" pitchFamily="34" charset="0"/>
                        </a:rPr>
                        <a:t> (rhombic, hexagonal) is acceptable. Starting oxides are not acceptable.</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extLst>
                  <a:ext uri="{0D108BD9-81ED-4DB2-BD59-A6C34878D82A}">
                    <a16:rowId xmlns:a16="http://schemas.microsoft.com/office/drawing/2014/main" val="10005"/>
                  </a:ext>
                </a:extLst>
              </a:tr>
              <a:tr h="718973">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7</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tc>
                  <a:txBody>
                    <a:bodyPr/>
                    <a:lstStyle/>
                    <a:p>
                      <a:pPr algn="just">
                        <a:lnSpc>
                          <a:spcPct val="107000"/>
                        </a:lnSpc>
                        <a:spcAft>
                          <a:spcPts val="0"/>
                        </a:spcAft>
                      </a:pPr>
                      <a:r>
                        <a:rPr lang="en-US" sz="1400" dirty="0">
                          <a:effectLst/>
                          <a:latin typeface="Arial" panose="020B0604020202020204" pitchFamily="34" charset="0"/>
                          <a:cs typeface="Arial" panose="020B0604020202020204" pitchFamily="34" charset="0"/>
                        </a:rPr>
                        <a:t>Weight fraction of samarium (Sm), europium (</a:t>
                      </a:r>
                      <a:r>
                        <a:rPr lang="en-US" sz="1400" dirty="0" err="1">
                          <a:effectLst/>
                          <a:latin typeface="Arial" panose="020B0604020202020204" pitchFamily="34" charset="0"/>
                          <a:cs typeface="Arial" panose="020B0604020202020204" pitchFamily="34" charset="0"/>
                        </a:rPr>
                        <a:t>Eu</a:t>
                      </a:r>
                      <a:r>
                        <a:rPr lang="en-US" sz="1400" dirty="0">
                          <a:effectLst/>
                          <a:latin typeface="Arial" panose="020B0604020202020204" pitchFamily="34" charset="0"/>
                          <a:cs typeface="Arial" panose="020B0604020202020204" pitchFamily="34" charset="0"/>
                        </a:rPr>
                        <a:t>), and gadolinium (</a:t>
                      </a:r>
                      <a:r>
                        <a:rPr lang="en-US" sz="1400" dirty="0" err="1">
                          <a:effectLst/>
                          <a:latin typeface="Arial" panose="020B0604020202020204" pitchFamily="34" charset="0"/>
                          <a:cs typeface="Arial" panose="020B0604020202020204" pitchFamily="34" charset="0"/>
                        </a:rPr>
                        <a:t>Gd</a:t>
                      </a:r>
                      <a:r>
                        <a:rPr lang="en-US" sz="1400" dirty="0">
                          <a:effectLst/>
                          <a:latin typeface="Arial" panose="020B0604020202020204" pitchFamily="34" charset="0"/>
                          <a:cs typeface="Arial" panose="020B0604020202020204" pitchFamily="34" charset="0"/>
                        </a:rPr>
                        <a:t>) impurities not exceeding, %</a:t>
                      </a:r>
                      <a:endParaRPr lang="ru-RU" sz="1400" dirty="0">
                        <a:effectLst/>
                        <a:latin typeface="Arial" panose="020B0604020202020204" pitchFamily="34" charset="0"/>
                        <a:cs typeface="Arial" panose="020B0604020202020204" pitchFamily="34" charset="0"/>
                      </a:endParaRPr>
                    </a:p>
                    <a:p>
                      <a:pPr algn="just">
                        <a:lnSpc>
                          <a:spcPct val="107000"/>
                        </a:lnSpc>
                        <a:spcAft>
                          <a:spcPts val="0"/>
                        </a:spcAft>
                      </a:pPr>
                      <a:r>
                        <a:rPr lang="en-US" sz="1400" dirty="0">
                          <a:effectLst/>
                          <a:latin typeface="Arial" panose="020B0604020202020204" pitchFamily="34" charset="0"/>
                          <a:cs typeface="Arial" panose="020B0604020202020204" pitchFamily="34" charset="0"/>
                        </a:rPr>
                        <a:t>Weight fraction of europium (</a:t>
                      </a:r>
                      <a:r>
                        <a:rPr lang="en-US" sz="1400" dirty="0" err="1">
                          <a:effectLst/>
                          <a:latin typeface="Arial" panose="020B0604020202020204" pitchFamily="34" charset="0"/>
                          <a:cs typeface="Arial" panose="020B0604020202020204" pitchFamily="34" charset="0"/>
                        </a:rPr>
                        <a:t>Eu</a:t>
                      </a:r>
                      <a:r>
                        <a:rPr lang="en-US" sz="1400" dirty="0">
                          <a:effectLst/>
                          <a:latin typeface="Arial" panose="020B0604020202020204" pitchFamily="34" charset="0"/>
                          <a:cs typeface="Arial" panose="020B0604020202020204" pitchFamily="34" charset="0"/>
                        </a:rPr>
                        <a:t>) not exceeding, %</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 </a:t>
                      </a:r>
                      <a:endParaRPr lang="ru-RU" sz="1400" dirty="0">
                        <a:effectLst/>
                        <a:latin typeface="Arial" panose="020B0604020202020204" pitchFamily="34" charset="0"/>
                        <a:cs typeface="Arial" panose="020B0604020202020204" pitchFamily="34" charset="0"/>
                      </a:endParaRPr>
                    </a:p>
                    <a:p>
                      <a:pPr algn="ctr">
                        <a:lnSpc>
                          <a:spcPct val="107000"/>
                        </a:lnSpc>
                        <a:spcAft>
                          <a:spcPts val="0"/>
                        </a:spcAft>
                      </a:pPr>
                      <a:r>
                        <a:rPr lang="uk-UA" sz="1400" dirty="0">
                          <a:effectLst/>
                          <a:latin typeface="Arial" panose="020B0604020202020204" pitchFamily="34" charset="0"/>
                          <a:cs typeface="Arial" panose="020B0604020202020204" pitchFamily="34" charset="0"/>
                        </a:rPr>
                        <a:t>0</a:t>
                      </a:r>
                      <a:r>
                        <a:rPr lang="en-US" sz="1400" dirty="0">
                          <a:effectLst/>
                          <a:latin typeface="Arial" panose="020B0604020202020204" pitchFamily="34" charset="0"/>
                          <a:cs typeface="Arial" panose="020B0604020202020204" pitchFamily="34" charset="0"/>
                        </a:rPr>
                        <a:t>.</a:t>
                      </a:r>
                      <a:r>
                        <a:rPr lang="uk-UA" sz="1400" dirty="0">
                          <a:effectLst/>
                          <a:latin typeface="Arial" panose="020B0604020202020204" pitchFamily="34" charset="0"/>
                          <a:cs typeface="Arial" panose="020B0604020202020204" pitchFamily="34" charset="0"/>
                        </a:rPr>
                        <a:t>1</a:t>
                      </a:r>
                      <a:endParaRPr lang="ru-RU" sz="1400" dirty="0">
                        <a:effectLst/>
                        <a:latin typeface="Arial" panose="020B0604020202020204" pitchFamily="34" charset="0"/>
                        <a:cs typeface="Arial" panose="020B0604020202020204" pitchFamily="34" charset="0"/>
                      </a:endParaRPr>
                    </a:p>
                    <a:p>
                      <a:pPr algn="ctr">
                        <a:lnSpc>
                          <a:spcPct val="107000"/>
                        </a:lnSpc>
                        <a:spcAft>
                          <a:spcPts val="0"/>
                        </a:spcAft>
                      </a:pPr>
                      <a:r>
                        <a:rPr lang="uk-UA" sz="1400" dirty="0">
                          <a:effectLst/>
                          <a:latin typeface="Arial" panose="020B0604020202020204" pitchFamily="34" charset="0"/>
                          <a:cs typeface="Arial" panose="020B0604020202020204" pitchFamily="34" charset="0"/>
                        </a:rPr>
                        <a:t>0</a:t>
                      </a:r>
                      <a:r>
                        <a:rPr lang="en-US" sz="1400" dirty="0">
                          <a:effectLst/>
                          <a:latin typeface="Arial" panose="020B0604020202020204" pitchFamily="34" charset="0"/>
                          <a:cs typeface="Arial" panose="020B0604020202020204" pitchFamily="34" charset="0"/>
                        </a:rPr>
                        <a:t>.</a:t>
                      </a:r>
                      <a:r>
                        <a:rPr lang="uk-UA" sz="1400" dirty="0">
                          <a:effectLst/>
                          <a:latin typeface="Arial" panose="020B0604020202020204" pitchFamily="34" charset="0"/>
                          <a:cs typeface="Arial" panose="020B0604020202020204" pitchFamily="34" charset="0"/>
                        </a:rPr>
                        <a:t>01</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extLst>
                  <a:ext uri="{0D108BD9-81ED-4DB2-BD59-A6C34878D82A}">
                    <a16:rowId xmlns:a16="http://schemas.microsoft.com/office/drawing/2014/main" val="10006"/>
                  </a:ext>
                </a:extLst>
              </a:tr>
              <a:tr h="359487">
                <a:tc>
                  <a:txBody>
                    <a:bodyPr/>
                    <a:lstStyle/>
                    <a:p>
                      <a:pPr algn="ctr">
                        <a:lnSpc>
                          <a:spcPct val="107000"/>
                        </a:lnSpc>
                        <a:spcAft>
                          <a:spcPts val="0"/>
                        </a:spcAft>
                      </a:pPr>
                      <a:r>
                        <a:rPr lang="en-US" sz="1400" dirty="0">
                          <a:effectLst/>
                          <a:latin typeface="Arial" panose="020B0604020202020204" pitchFamily="34" charset="0"/>
                          <a:cs typeface="Arial" panose="020B0604020202020204" pitchFamily="34" charset="0"/>
                        </a:rPr>
                        <a:t>8</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tc>
                  <a:txBody>
                    <a:bodyPr/>
                    <a:lstStyle/>
                    <a:p>
                      <a:pPr algn="just">
                        <a:lnSpc>
                          <a:spcPct val="107000"/>
                        </a:lnSpc>
                        <a:spcAft>
                          <a:spcPts val="0"/>
                        </a:spcAft>
                      </a:pPr>
                      <a:r>
                        <a:rPr lang="en-US" sz="1400" dirty="0">
                          <a:effectLst/>
                          <a:latin typeface="Arial" panose="020B0604020202020204" pitchFamily="34" charset="0"/>
                          <a:cs typeface="Arial" panose="020B0604020202020204" pitchFamily="34" charset="0"/>
                        </a:rPr>
                        <a:t>Dopants. The molybdenum (Mo) content is acceptable not exceeding, %</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tc>
                  <a:txBody>
                    <a:bodyPr/>
                    <a:lstStyle/>
                    <a:p>
                      <a:pPr algn="ctr">
                        <a:lnSpc>
                          <a:spcPct val="107000"/>
                        </a:lnSpc>
                        <a:spcAft>
                          <a:spcPts val="0"/>
                        </a:spcAft>
                      </a:pPr>
                      <a:r>
                        <a:rPr lang="uk-UA" sz="1400" dirty="0">
                          <a:effectLst/>
                          <a:latin typeface="Arial" panose="020B0604020202020204" pitchFamily="34" charset="0"/>
                          <a:cs typeface="Arial" panose="020B0604020202020204" pitchFamily="34" charset="0"/>
                        </a:rPr>
                        <a:t>3</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41991" marR="41991" marT="0" marB="0" anchor="ctr"/>
                </a:tc>
                <a:extLst>
                  <a:ext uri="{0D108BD9-81ED-4DB2-BD59-A6C34878D82A}">
                    <a16:rowId xmlns:a16="http://schemas.microsoft.com/office/drawing/2014/main" val="10007"/>
                  </a:ext>
                </a:extLst>
              </a:tr>
            </a:tbl>
          </a:graphicData>
        </a:graphic>
      </p:graphicFrame>
      <p:cxnSp>
        <p:nvCxnSpPr>
          <p:cNvPr id="9" name="Прямая соединительная линия 8"/>
          <p:cNvCxnSpPr/>
          <p:nvPr/>
        </p:nvCxnSpPr>
        <p:spPr>
          <a:xfrm>
            <a:off x="1676400" y="533400"/>
            <a:ext cx="8839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7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696496" y="727475"/>
            <a:ext cx="4480714" cy="400110"/>
          </a:xfrm>
          <a:prstGeom prst="rect">
            <a:avLst/>
          </a:prstGeom>
        </p:spPr>
        <p:txBody>
          <a:bodyPr wrap="none">
            <a:spAutoFit/>
          </a:bodyPr>
          <a:lstStyle/>
          <a:p>
            <a:r>
              <a:rPr lang="en-US" sz="2000" b="1" dirty="0">
                <a:latin typeface="Arial" panose="020B0604020202020204" pitchFamily="34" charset="0"/>
                <a:ea typeface="Calibri" panose="020F0502020204030204" pitchFamily="34" charset="0"/>
                <a:cs typeface="Arial" panose="020B0604020202020204" pitchFamily="34" charset="0"/>
              </a:rPr>
              <a:t>Corrosion resistance of</a:t>
            </a:r>
            <a:r>
              <a:rPr lang="uk-UA" sz="2000" b="1" dirty="0">
                <a:latin typeface="Arial" panose="020B0604020202020204" pitchFamily="34" charset="0"/>
                <a:ea typeface="Calibri" panose="020F0502020204030204" pitchFamily="34" charset="0"/>
                <a:cs typeface="Arial" panose="020B0604020202020204" pitchFamily="34" charset="0"/>
              </a:rPr>
              <a:t> В</a:t>
            </a:r>
            <a:r>
              <a:rPr lang="uk-UA" sz="2000" b="1" baseline="-25000" dirty="0">
                <a:latin typeface="Arial" panose="020B0604020202020204" pitchFamily="34" charset="0"/>
                <a:ea typeface="Calibri" panose="020F0502020204030204" pitchFamily="34" charset="0"/>
                <a:cs typeface="Arial" panose="020B0604020202020204" pitchFamily="34" charset="0"/>
              </a:rPr>
              <a:t>4</a:t>
            </a:r>
            <a:r>
              <a:rPr lang="uk-UA" sz="2000" b="1" dirty="0">
                <a:latin typeface="Arial" panose="020B0604020202020204" pitchFamily="34" charset="0"/>
                <a:ea typeface="Calibri" panose="020F0502020204030204" pitchFamily="34" charset="0"/>
                <a:cs typeface="Arial" panose="020B0604020202020204" pitchFamily="34" charset="0"/>
              </a:rPr>
              <a:t>С</a:t>
            </a:r>
            <a:r>
              <a:rPr lang="en-US" sz="2000" b="1" dirty="0">
                <a:latin typeface="Arial" panose="020B0604020202020204" pitchFamily="34" charset="0"/>
                <a:ea typeface="Calibri" panose="020F0502020204030204" pitchFamily="34" charset="0"/>
                <a:cs typeface="Arial" panose="020B0604020202020204" pitchFamily="34" charset="0"/>
              </a:rPr>
              <a:t> pellets</a:t>
            </a:r>
            <a:endParaRPr lang="ru-RU" sz="2000" b="1" dirty="0">
              <a:latin typeface="Arial" panose="020B0604020202020204" pitchFamily="34" charset="0"/>
              <a:cs typeface="Arial" panose="020B0604020202020204" pitchFamily="34" charset="0"/>
            </a:endParaRPr>
          </a:p>
        </p:txBody>
      </p:sp>
      <p:grpSp>
        <p:nvGrpSpPr>
          <p:cNvPr id="4" name="Группа 3"/>
          <p:cNvGrpSpPr/>
          <p:nvPr/>
        </p:nvGrpSpPr>
        <p:grpSpPr>
          <a:xfrm>
            <a:off x="6499891" y="494145"/>
            <a:ext cx="2110709" cy="3011055"/>
            <a:chOff x="6487660" y="494146"/>
            <a:chExt cx="1800259" cy="2482194"/>
          </a:xfrm>
        </p:grpSpPr>
        <p:pic>
          <p:nvPicPr>
            <p:cNvPr id="7" name="Рисунок 6" descr="Зображення, що містить лінійка&#10;&#10;Автоматично згенерований опис"/>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87660" y="805341"/>
              <a:ext cx="1800259" cy="2170999"/>
            </a:xfrm>
            <a:prstGeom prst="rect">
              <a:avLst/>
            </a:prstGeom>
            <a:noFill/>
            <a:ln>
              <a:noFill/>
            </a:ln>
          </p:spPr>
        </p:pic>
        <p:sp>
          <p:nvSpPr>
            <p:cNvPr id="12" name="TextBox 11"/>
            <p:cNvSpPr txBox="1"/>
            <p:nvPr/>
          </p:nvSpPr>
          <p:spPr>
            <a:xfrm>
              <a:off x="6521974" y="494146"/>
              <a:ext cx="1707626" cy="369332"/>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cs typeface="Arial" panose="020B0604020202020204" pitchFamily="34" charset="0"/>
                </a:rPr>
                <a:t>initial condition</a:t>
              </a:r>
              <a:endParaRPr lang="ru-RU" dirty="0">
                <a:latin typeface="Arial" panose="020B0604020202020204" pitchFamily="34" charset="0"/>
                <a:cs typeface="Arial" panose="020B0604020202020204" pitchFamily="34" charset="0"/>
              </a:endParaRPr>
            </a:p>
          </p:txBody>
        </p:sp>
      </p:grpSp>
      <p:sp>
        <p:nvSpPr>
          <p:cNvPr id="13" name="TextBox 12"/>
          <p:cNvSpPr txBox="1"/>
          <p:nvPr/>
        </p:nvSpPr>
        <p:spPr>
          <a:xfrm>
            <a:off x="8763001" y="3505200"/>
            <a:ext cx="184731" cy="369332"/>
          </a:xfrm>
          <a:prstGeom prst="rect">
            <a:avLst/>
          </a:prstGeom>
          <a:noFill/>
        </p:spPr>
        <p:txBody>
          <a:bodyPr wrap="none" rtlCol="0">
            <a:spAutoFit/>
          </a:bodyPr>
          <a:lstStyle/>
          <a:p>
            <a:endParaRPr lang="ru-RU" dirty="0"/>
          </a:p>
        </p:txBody>
      </p:sp>
      <p:grpSp>
        <p:nvGrpSpPr>
          <p:cNvPr id="10" name="Группа 9"/>
          <p:cNvGrpSpPr/>
          <p:nvPr/>
        </p:nvGrpSpPr>
        <p:grpSpPr>
          <a:xfrm>
            <a:off x="8821513" y="482175"/>
            <a:ext cx="2532287" cy="3023025"/>
            <a:chOff x="8377987" y="482175"/>
            <a:chExt cx="2532287" cy="3023025"/>
          </a:xfrm>
        </p:grpSpPr>
        <p:pic>
          <p:nvPicPr>
            <p:cNvPr id="8" name="Рисунок 7" descr="Зображення, що містить лінійка, текст&#10;&#10;Автоматично згенерований опис"/>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406394" y="725150"/>
              <a:ext cx="2503880" cy="2780050"/>
            </a:xfrm>
            <a:prstGeom prst="rect">
              <a:avLst/>
            </a:prstGeom>
            <a:noFill/>
            <a:ln>
              <a:noFill/>
            </a:ln>
          </p:spPr>
        </p:pic>
        <p:sp>
          <p:nvSpPr>
            <p:cNvPr id="14" name="TextBox 13"/>
            <p:cNvSpPr txBox="1"/>
            <p:nvPr/>
          </p:nvSpPr>
          <p:spPr>
            <a:xfrm>
              <a:off x="8377987" y="482175"/>
              <a:ext cx="2442219" cy="646331"/>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cs typeface="Arial" panose="020B0604020202020204" pitchFamily="34" charset="0"/>
                </a:rPr>
                <a:t>condition after 6000 hours of autoclaving</a:t>
              </a:r>
              <a:endParaRPr lang="ru-RU" dirty="0">
                <a:latin typeface="Arial" panose="020B0604020202020204" pitchFamily="34" charset="0"/>
                <a:cs typeface="Arial" panose="020B0604020202020204" pitchFamily="34" charset="0"/>
              </a:endParaRPr>
            </a:p>
          </p:txBody>
        </p:sp>
      </p:grpSp>
      <p:graphicFrame>
        <p:nvGraphicFramePr>
          <p:cNvPr id="19" name="Object 2"/>
          <p:cNvGraphicFramePr>
            <a:graphicFrameLocks noChangeAspect="1"/>
          </p:cNvGraphicFramePr>
          <p:nvPr>
            <p:extLst>
              <p:ext uri="{D42A27DB-BD31-4B8C-83A1-F6EECF244321}">
                <p14:modId xmlns:p14="http://schemas.microsoft.com/office/powerpoint/2010/main" val="3644105512"/>
              </p:ext>
            </p:extLst>
          </p:nvPr>
        </p:nvGraphicFramePr>
        <p:xfrm>
          <a:off x="3048001" y="5236716"/>
          <a:ext cx="1313195" cy="647700"/>
        </p:xfrm>
        <a:graphic>
          <a:graphicData uri="http://schemas.openxmlformats.org/presentationml/2006/ole">
            <mc:AlternateContent xmlns:mc="http://schemas.openxmlformats.org/markup-compatibility/2006">
              <mc:Choice xmlns:v="urn:schemas-microsoft-com:vml" Requires="v">
                <p:oleObj spid="_x0000_s2205" name="Уравнение" r:id="rId7" imgW="596880" imgH="393480" progId="Equation.3">
                  <p:embed/>
                </p:oleObj>
              </mc:Choice>
              <mc:Fallback>
                <p:oleObj name="Уравнение" r:id="rId7" imgW="596880" imgH="393480" progId="Equation.3">
                  <p:embed/>
                  <p:pic>
                    <p:nvPicPr>
                      <p:cNvPr id="14" name="Object 2"/>
                      <p:cNvPicPr>
                        <a:picLocks noChangeAspect="1" noChangeArrowheads="1"/>
                      </p:cNvPicPr>
                      <p:nvPr/>
                    </p:nvPicPr>
                    <p:blipFill>
                      <a:blip r:embed="rId8"/>
                      <a:srcRect/>
                      <a:stretch>
                        <a:fillRect/>
                      </a:stretch>
                    </p:blipFill>
                    <p:spPr bwMode="auto">
                      <a:xfrm>
                        <a:off x="3048001" y="5236716"/>
                        <a:ext cx="1313195" cy="647700"/>
                      </a:xfrm>
                      <a:prstGeom prst="rect">
                        <a:avLst/>
                      </a:prstGeom>
                      <a:noFill/>
                    </p:spPr>
                  </p:pic>
                </p:oleObj>
              </mc:Fallback>
            </mc:AlternateContent>
          </a:graphicData>
        </a:graphic>
      </p:graphicFrame>
      <p:sp>
        <p:nvSpPr>
          <p:cNvPr id="20" name="Rectangle 3"/>
          <p:cNvSpPr>
            <a:spLocks noChangeArrowheads="1"/>
          </p:cNvSpPr>
          <p:nvPr/>
        </p:nvSpPr>
        <p:spPr bwMode="auto">
          <a:xfrm>
            <a:off x="685800" y="2066617"/>
            <a:ext cx="5541917"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r>
              <a:rPr lang="en-US" sz="1600" b="1" dirty="0">
                <a:ea typeface="Calibri" pitchFamily="34" charset="0"/>
                <a:cs typeface="Times New Roman" pitchFamily="18" charset="0"/>
              </a:rPr>
              <a:t>Corrosion testing of pellets </a:t>
            </a:r>
            <a:r>
              <a:rPr lang="en-US" sz="1600" dirty="0">
                <a:ea typeface="Calibri" pitchFamily="34" charset="0"/>
                <a:cs typeface="Times New Roman" pitchFamily="18" charset="0"/>
              </a:rPr>
              <a:t>was performed in an open form in static autoclaves made of Cr18Ni10Ti stainless steel, in an aqueous solution of VVER-1000 primary coolant</a:t>
            </a:r>
          </a:p>
          <a:p>
            <a:r>
              <a:rPr lang="en-US" sz="1600" dirty="0">
                <a:ea typeface="Calibri" pitchFamily="34" charset="0"/>
                <a:cs typeface="Times New Roman" pitchFamily="18" charset="0"/>
              </a:rPr>
              <a:t>H</a:t>
            </a:r>
            <a:r>
              <a:rPr lang="en-US" sz="1600" baseline="-25000" dirty="0">
                <a:ea typeface="Calibri" pitchFamily="34" charset="0"/>
                <a:cs typeface="Times New Roman" pitchFamily="18" charset="0"/>
              </a:rPr>
              <a:t>3</a:t>
            </a:r>
            <a:r>
              <a:rPr lang="en-US" sz="1600" dirty="0">
                <a:ea typeface="Calibri" pitchFamily="34" charset="0"/>
                <a:cs typeface="Times New Roman" pitchFamily="18" charset="0"/>
              </a:rPr>
              <a:t>BO</a:t>
            </a:r>
            <a:r>
              <a:rPr lang="en-US" sz="1600" baseline="-25000" dirty="0">
                <a:ea typeface="Calibri" pitchFamily="34" charset="0"/>
                <a:cs typeface="Times New Roman" pitchFamily="18" charset="0"/>
              </a:rPr>
              <a:t>3</a:t>
            </a:r>
            <a:r>
              <a:rPr lang="en-US" sz="1600" dirty="0">
                <a:ea typeface="Calibri" pitchFamily="34" charset="0"/>
                <a:cs typeface="Times New Roman" pitchFamily="18" charset="0"/>
              </a:rPr>
              <a:t> = 3 g/dm</a:t>
            </a:r>
            <a:r>
              <a:rPr lang="en-US" sz="1600" baseline="30000" dirty="0">
                <a:ea typeface="Calibri" pitchFamily="34" charset="0"/>
                <a:cs typeface="Times New Roman" pitchFamily="18" charset="0"/>
              </a:rPr>
              <a:t>3</a:t>
            </a:r>
            <a:r>
              <a:rPr lang="en-US" sz="1600" dirty="0">
                <a:ea typeface="Calibri" pitchFamily="34" charset="0"/>
                <a:cs typeface="Times New Roman" pitchFamily="18" charset="0"/>
              </a:rPr>
              <a:t>, NH</a:t>
            </a:r>
            <a:r>
              <a:rPr lang="en-US" sz="1600" baseline="-25000" dirty="0">
                <a:ea typeface="Calibri" pitchFamily="34" charset="0"/>
                <a:cs typeface="Times New Roman" pitchFamily="18" charset="0"/>
              </a:rPr>
              <a:t>3</a:t>
            </a:r>
            <a:r>
              <a:rPr lang="en-US" sz="1600" dirty="0">
                <a:ea typeface="Calibri" pitchFamily="34" charset="0"/>
                <a:cs typeface="Times New Roman" pitchFamily="18" charset="0"/>
              </a:rPr>
              <a:t> = 3 mg/dm</a:t>
            </a:r>
            <a:r>
              <a:rPr lang="en-US" sz="1600" baseline="30000" dirty="0">
                <a:ea typeface="Calibri" pitchFamily="34" charset="0"/>
                <a:cs typeface="Times New Roman" pitchFamily="18" charset="0"/>
              </a:rPr>
              <a:t>3</a:t>
            </a:r>
            <a:r>
              <a:rPr lang="en-US" sz="1600" dirty="0">
                <a:ea typeface="Calibri" pitchFamily="34" charset="0"/>
                <a:cs typeface="Times New Roman" pitchFamily="18" charset="0"/>
              </a:rPr>
              <a:t>, KOH = 12.3 mg/dm</a:t>
            </a:r>
            <a:r>
              <a:rPr lang="en-US" sz="1600" baseline="30000" dirty="0">
                <a:ea typeface="Calibri" pitchFamily="34" charset="0"/>
                <a:cs typeface="Times New Roman" pitchFamily="18" charset="0"/>
              </a:rPr>
              <a:t>3</a:t>
            </a:r>
            <a:r>
              <a:rPr lang="en-US" sz="1600" dirty="0">
                <a:ea typeface="Calibri" pitchFamily="34" charset="0"/>
                <a:cs typeface="Times New Roman" pitchFamily="18" charset="0"/>
              </a:rPr>
              <a:t>, pH = 7.2</a:t>
            </a:r>
          </a:p>
          <a:p>
            <a:r>
              <a:rPr lang="en-US" sz="1600" dirty="0">
                <a:ea typeface="Calibri" pitchFamily="34" charset="0"/>
                <a:cs typeface="Times New Roman" pitchFamily="18" charset="0"/>
              </a:rPr>
              <a:t>at a temperature of 350 °C and a pressure of 16.5 MPa</a:t>
            </a:r>
            <a:r>
              <a:rPr lang="uk-UA" sz="1600" dirty="0">
                <a:ea typeface="Calibri" pitchFamily="34" charset="0"/>
                <a:cs typeface="Times New Roman" pitchFamily="18" charset="0"/>
              </a:rPr>
              <a:t>. </a:t>
            </a:r>
          </a:p>
          <a:p>
            <a:pPr indent="180975"/>
            <a:endParaRPr lang="uk-UA" sz="1600" dirty="0">
              <a:ea typeface="Calibri" pitchFamily="34" charset="0"/>
              <a:cs typeface="Times New Roman" pitchFamily="18" charset="0"/>
            </a:endParaRPr>
          </a:p>
          <a:p>
            <a:pPr indent="180975"/>
            <a:r>
              <a:rPr lang="en-US" sz="1600" dirty="0">
                <a:ea typeface="Calibri" pitchFamily="34" charset="0"/>
                <a:cs typeface="Times New Roman" pitchFamily="18" charset="0"/>
              </a:rPr>
              <a:t>The mass corrosion coefficient (mg/dm2) is defined as the ratio of mass gain to unit of area</a:t>
            </a:r>
            <a:r>
              <a:rPr lang="uk-UA" sz="1600" dirty="0">
                <a:ea typeface="Calibri" pitchFamily="34" charset="0"/>
                <a:cs typeface="Times New Roman" pitchFamily="18" charset="0"/>
              </a:rPr>
              <a:t>:</a:t>
            </a:r>
            <a:endParaRPr lang="uk-UA" sz="1600" dirty="0">
              <a:cs typeface="Arial" pitchFamily="34" charset="0"/>
            </a:endParaRPr>
          </a:p>
        </p:txBody>
      </p:sp>
      <p:grpSp>
        <p:nvGrpSpPr>
          <p:cNvPr id="23" name="Группа 22"/>
          <p:cNvGrpSpPr/>
          <p:nvPr/>
        </p:nvGrpSpPr>
        <p:grpSpPr>
          <a:xfrm>
            <a:off x="1533237" y="5921362"/>
            <a:ext cx="5150453" cy="584775"/>
            <a:chOff x="369075" y="3026718"/>
            <a:chExt cx="6352973" cy="584775"/>
          </a:xfrm>
        </p:grpSpPr>
        <p:sp>
          <p:nvSpPr>
            <p:cNvPr id="21" name="Rectangle 5"/>
            <p:cNvSpPr>
              <a:spLocks noChangeArrowheads="1"/>
            </p:cNvSpPr>
            <p:nvPr/>
          </p:nvSpPr>
          <p:spPr bwMode="auto">
            <a:xfrm>
              <a:off x="369075" y="3026718"/>
              <a:ext cx="635297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r>
                <a:rPr lang="uk-UA" sz="1400" dirty="0">
                  <a:latin typeface="Arial" panose="020B0604020202020204" pitchFamily="34" charset="0"/>
                  <a:ea typeface="Calibri" pitchFamily="34" charset="0"/>
                  <a:cs typeface="Arial" panose="020B0604020202020204" pitchFamily="34" charset="0"/>
                </a:rPr>
                <a:t>      </a:t>
              </a:r>
              <a:r>
                <a:rPr lang="uk-UA" sz="1600" dirty="0">
                  <a:latin typeface="Arial" panose="020B0604020202020204" pitchFamily="34" charset="0"/>
                  <a:ea typeface="Calibri" pitchFamily="34" charset="0"/>
                  <a:cs typeface="Arial" panose="020B0604020202020204" pitchFamily="34" charset="0"/>
                </a:rPr>
                <a:t>–  </a:t>
              </a:r>
              <a:r>
                <a:rPr lang="en-US" sz="1600" dirty="0">
                  <a:latin typeface="Arial" panose="020B0604020202020204" pitchFamily="34" charset="0"/>
                  <a:ea typeface="Calibri" pitchFamily="34" charset="0"/>
                  <a:cs typeface="Arial" panose="020B0604020202020204" pitchFamily="34" charset="0"/>
                </a:rPr>
                <a:t>increase/decrease in sample mass, mg</a:t>
              </a:r>
              <a:r>
                <a:rPr lang="uk-UA" sz="1600" dirty="0">
                  <a:latin typeface="Arial" panose="020B0604020202020204" pitchFamily="34" charset="0"/>
                  <a:ea typeface="Calibri"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indent="180975"/>
              <a:r>
                <a:rPr lang="uk-UA" sz="1600" i="1" dirty="0">
                  <a:latin typeface="Arial" panose="020B0604020202020204" pitchFamily="34" charset="0"/>
                  <a:ea typeface="Calibri" pitchFamily="34" charset="0"/>
                  <a:cs typeface="Arial" panose="020B0604020202020204" pitchFamily="34" charset="0"/>
                </a:rPr>
                <a:t>S</a:t>
              </a:r>
              <a:r>
                <a:rPr lang="uk-UA" sz="1600" dirty="0">
                  <a:latin typeface="Arial" panose="020B0604020202020204" pitchFamily="34" charset="0"/>
                  <a:ea typeface="Calibri" pitchFamily="34" charset="0"/>
                  <a:cs typeface="Arial" panose="020B0604020202020204" pitchFamily="34" charset="0"/>
                </a:rPr>
                <a:t> – </a:t>
              </a:r>
              <a:r>
                <a:rPr lang="en-US" sz="1600" dirty="0">
                  <a:latin typeface="Arial" panose="020B0604020202020204" pitchFamily="34" charset="0"/>
                  <a:ea typeface="Calibri" pitchFamily="34" charset="0"/>
                  <a:cs typeface="Arial" panose="020B0604020202020204" pitchFamily="34" charset="0"/>
                </a:rPr>
                <a:t>lateral surface area of a pellet, cm</a:t>
              </a:r>
              <a:r>
                <a:rPr lang="en-US" sz="1600" baseline="30000" dirty="0">
                  <a:latin typeface="Arial" panose="020B0604020202020204" pitchFamily="34" charset="0"/>
                  <a:ea typeface="Calibri" pitchFamily="34" charset="0"/>
                  <a:cs typeface="Arial" panose="020B0604020202020204" pitchFamily="34" charset="0"/>
                </a:rPr>
                <a:t>2</a:t>
              </a:r>
              <a:r>
                <a:rPr lang="ru-RU" sz="1600" dirty="0">
                  <a:latin typeface="Arial" panose="020B0604020202020204" pitchFamily="34" charset="0"/>
                  <a:ea typeface="Calibri" pitchFamily="34" charset="0"/>
                  <a:cs typeface="Arial" panose="020B0604020202020204" pitchFamily="34" charset="0"/>
                </a:rPr>
                <a:t>.</a:t>
              </a:r>
              <a:endParaRPr lang="uk-UA" sz="1600" dirty="0">
                <a:latin typeface="Arial" panose="020B0604020202020204" pitchFamily="34" charset="0"/>
                <a:cs typeface="Arial" panose="020B0604020202020204" pitchFamily="34" charset="0"/>
              </a:endParaRPr>
            </a:p>
          </p:txBody>
        </p:sp>
        <p:graphicFrame>
          <p:nvGraphicFramePr>
            <p:cNvPr id="22" name="Object 1"/>
            <p:cNvGraphicFramePr>
              <a:graphicFrameLocks noChangeAspect="1"/>
            </p:cNvGraphicFramePr>
            <p:nvPr>
              <p:extLst>
                <p:ext uri="{D42A27DB-BD31-4B8C-83A1-F6EECF244321}">
                  <p14:modId xmlns:p14="http://schemas.microsoft.com/office/powerpoint/2010/main" val="3118491003"/>
                </p:ext>
              </p:extLst>
            </p:nvPr>
          </p:nvGraphicFramePr>
          <p:xfrm>
            <a:off x="451802" y="3061097"/>
            <a:ext cx="548322" cy="276225"/>
          </p:xfrm>
          <a:graphic>
            <a:graphicData uri="http://schemas.openxmlformats.org/presentationml/2006/ole">
              <mc:AlternateContent xmlns:mc="http://schemas.openxmlformats.org/markup-compatibility/2006">
                <mc:Choice xmlns:v="urn:schemas-microsoft-com:vml" Requires="v">
                  <p:oleObj spid="_x0000_s2206" r:id="rId9" imgW="253670" imgH="177569" progId="">
                    <p:embed/>
                  </p:oleObj>
                </mc:Choice>
                <mc:Fallback>
                  <p:oleObj r:id="rId9" imgW="253670" imgH="177569" progId="">
                    <p:embed/>
                    <p:pic>
                      <p:nvPicPr>
                        <p:cNvPr id="18"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802" y="3061097"/>
                          <a:ext cx="548322" cy="276225"/>
                        </a:xfrm>
                        <a:prstGeom prst="rect">
                          <a:avLst/>
                        </a:prstGeom>
                        <a:noFill/>
                      </p:spPr>
                    </p:pic>
                  </p:oleObj>
                </mc:Fallback>
              </mc:AlternateContent>
            </a:graphicData>
          </a:graphic>
        </p:graphicFrame>
      </p:grpSp>
      <p:cxnSp>
        <p:nvCxnSpPr>
          <p:cNvPr id="24" name="Прямая соединительная линия 23"/>
          <p:cNvCxnSpPr/>
          <p:nvPr/>
        </p:nvCxnSpPr>
        <p:spPr>
          <a:xfrm>
            <a:off x="1755140" y="533400"/>
            <a:ext cx="8681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612634" y="77449"/>
            <a:ext cx="8142111" cy="400110"/>
          </a:xfrm>
          <a:prstGeom prst="rect">
            <a:avLst/>
          </a:prstGeom>
          <a:noFill/>
        </p:spPr>
        <p:txBody>
          <a:bodyPr wrap="square" rtlCol="0">
            <a:spAutoFit/>
          </a:bodyPr>
          <a:lstStyle/>
          <a:p>
            <a:r>
              <a:rPr lang="uk-UA" sz="2000" b="1" dirty="0">
                <a:latin typeface="Arial" panose="020B0604020202020204" pitchFamily="34" charset="0"/>
                <a:cs typeface="Arial" panose="020B0604020202020204" pitchFamily="34" charset="0"/>
              </a:rPr>
              <a:t>3.2 </a:t>
            </a:r>
            <a:r>
              <a:rPr lang="en-US" sz="2000" b="1" dirty="0">
                <a:latin typeface="Arial" panose="020B0604020202020204" pitchFamily="34" charset="0"/>
                <a:cs typeface="Arial" panose="020B0604020202020204" pitchFamily="34" charset="0"/>
              </a:rPr>
              <a:t>TESTING AND STUDYING OF PELLETS</a:t>
            </a:r>
            <a:endParaRPr lang="ru-RU" sz="2000" b="1" dirty="0">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rotWithShape="1">
          <a:blip r:embed="rId11">
            <a:extLst>
              <a:ext uri="{28A0092B-C50C-407E-A947-70E740481C1C}">
                <a14:useLocalDpi xmlns:a14="http://schemas.microsoft.com/office/drawing/2010/main" val="0"/>
              </a:ext>
            </a:extLst>
          </a:blip>
          <a:srcRect b="2411"/>
          <a:stretch/>
        </p:blipFill>
        <p:spPr>
          <a:xfrm>
            <a:off x="6095234" y="3509388"/>
            <a:ext cx="5487166" cy="3272412"/>
          </a:xfrm>
          <a:prstGeom prst="rect">
            <a:avLst/>
          </a:prstGeom>
        </p:spPr>
      </p:pic>
    </p:spTree>
    <p:extLst>
      <p:ext uri="{BB962C8B-B14F-4D97-AF65-F5344CB8AC3E}">
        <p14:creationId xmlns:p14="http://schemas.microsoft.com/office/powerpoint/2010/main" val="259761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803067" y="103287"/>
            <a:ext cx="8674433" cy="400110"/>
          </a:xfrm>
          <a:prstGeom prst="rect">
            <a:avLst/>
          </a:prstGeom>
        </p:spPr>
        <p:txBody>
          <a:bodyPr wrap="square">
            <a:spAutoFit/>
          </a:bodyPr>
          <a:lstStyle/>
          <a:p>
            <a:pPr algn="ctr"/>
            <a:r>
              <a:rPr lang="en-US" sz="2000" b="1" dirty="0">
                <a:latin typeface="Arial" panose="020B0604020202020204" pitchFamily="34" charset="0"/>
                <a:ea typeface="Calibri" panose="020F0502020204030204" pitchFamily="34" charset="0"/>
                <a:cs typeface="Arial" panose="020B0604020202020204" pitchFamily="34" charset="0"/>
              </a:rPr>
              <a:t>Corrosion resistance of</a:t>
            </a:r>
            <a:r>
              <a:rPr lang="uk-UA" sz="2000" b="1" dirty="0">
                <a:latin typeface="Arial" panose="020B0604020202020204" pitchFamily="34" charset="0"/>
                <a:ea typeface="Calibri" panose="020F0502020204030204" pitchFamily="34" charset="0"/>
                <a:cs typeface="Arial" panose="020B0604020202020204" pitchFamily="34" charset="0"/>
              </a:rPr>
              <a:t> </a:t>
            </a:r>
            <a:r>
              <a:rPr lang="en-US" sz="2000" b="1" dirty="0">
                <a:latin typeface="Arial" panose="020B0604020202020204" pitchFamily="34" charset="0"/>
                <a:ea typeface="Calibri" panose="020F0502020204030204" pitchFamily="34" charset="0"/>
                <a:cs typeface="Arial" panose="020B0604020202020204" pitchFamily="34" charset="0"/>
              </a:rPr>
              <a:t>Dy</a:t>
            </a:r>
            <a:r>
              <a:rPr lang="en-US" sz="2000" b="1" baseline="-25000" dirty="0">
                <a:latin typeface="Arial" panose="020B0604020202020204" pitchFamily="34" charset="0"/>
                <a:ea typeface="Calibri" panose="020F0502020204030204" pitchFamily="34" charset="0"/>
                <a:cs typeface="Arial" panose="020B0604020202020204" pitchFamily="34" charset="0"/>
              </a:rPr>
              <a:t>2</a:t>
            </a:r>
            <a:r>
              <a:rPr lang="en-US" sz="2000" b="1" dirty="0">
                <a:latin typeface="Arial" panose="020B0604020202020204" pitchFamily="34" charset="0"/>
                <a:ea typeface="Calibri" panose="020F0502020204030204" pitchFamily="34" charset="0"/>
                <a:cs typeface="Arial" panose="020B0604020202020204" pitchFamily="34" charset="0"/>
              </a:rPr>
              <a:t>O</a:t>
            </a:r>
            <a:r>
              <a:rPr lang="en-US" sz="2000" b="1" baseline="-25000" dirty="0">
                <a:latin typeface="Arial" panose="020B0604020202020204" pitchFamily="34" charset="0"/>
                <a:ea typeface="Calibri" panose="020F0502020204030204" pitchFamily="34" charset="0"/>
                <a:cs typeface="Arial" panose="020B0604020202020204" pitchFamily="34" charset="0"/>
              </a:rPr>
              <a:t>3</a:t>
            </a:r>
            <a:r>
              <a:rPr lang="en-US" sz="2000" b="1" dirty="0">
                <a:latin typeface="Arial" panose="020B0604020202020204" pitchFamily="34" charset="0"/>
                <a:ea typeface="Calibri" panose="020F0502020204030204" pitchFamily="34" charset="0"/>
                <a:cs typeface="Arial" panose="020B0604020202020204" pitchFamily="34" charset="0"/>
              </a:rPr>
              <a:t>·TiO</a:t>
            </a:r>
            <a:r>
              <a:rPr lang="en-US" sz="2000" b="1" baseline="-25000" dirty="0">
                <a:latin typeface="Arial" panose="020B0604020202020204" pitchFamily="34" charset="0"/>
                <a:ea typeface="Calibri" panose="020F0502020204030204" pitchFamily="34" charset="0"/>
                <a:cs typeface="Arial" panose="020B0604020202020204" pitchFamily="34" charset="0"/>
              </a:rPr>
              <a:t>2 </a:t>
            </a:r>
            <a:r>
              <a:rPr lang="en-US" sz="2000" b="1" dirty="0">
                <a:latin typeface="Arial" panose="020B0604020202020204" pitchFamily="34" charset="0"/>
                <a:ea typeface="Calibri" panose="020F0502020204030204" pitchFamily="34" charset="0"/>
                <a:cs typeface="Arial" panose="020B0604020202020204" pitchFamily="34" charset="0"/>
              </a:rPr>
              <a:t>pellets</a:t>
            </a:r>
            <a:endParaRPr lang="ru-RU" sz="2000" b="1" dirty="0">
              <a:latin typeface="Arial" panose="020B0604020202020204" pitchFamily="34" charset="0"/>
              <a:cs typeface="Arial" panose="020B0604020202020204" pitchFamily="34" charset="0"/>
            </a:endParaRPr>
          </a:p>
        </p:txBody>
      </p:sp>
      <p:grpSp>
        <p:nvGrpSpPr>
          <p:cNvPr id="4" name="Группа 3"/>
          <p:cNvGrpSpPr/>
          <p:nvPr/>
        </p:nvGrpSpPr>
        <p:grpSpPr>
          <a:xfrm>
            <a:off x="6873079" y="685800"/>
            <a:ext cx="3490121" cy="2761553"/>
            <a:chOff x="6873079" y="988094"/>
            <a:chExt cx="3490121" cy="2761553"/>
          </a:xfrm>
        </p:grpSpPr>
        <p:pic>
          <p:nvPicPr>
            <p:cNvPr id="7" name="Рисунок 6" descr="Зображення, що містить вилка, у приміщенні&#10;&#10;Автоматично згенерований опис"/>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079" y="1912496"/>
              <a:ext cx="3490121" cy="1837151"/>
            </a:xfrm>
            <a:prstGeom prst="rect">
              <a:avLst/>
            </a:prstGeom>
            <a:noFill/>
            <a:ln>
              <a:noFill/>
            </a:ln>
          </p:spPr>
        </p:pic>
        <p:sp>
          <p:nvSpPr>
            <p:cNvPr id="9" name="TextBox 8"/>
            <p:cNvSpPr txBox="1"/>
            <p:nvPr/>
          </p:nvSpPr>
          <p:spPr>
            <a:xfrm>
              <a:off x="6891008" y="1365708"/>
              <a:ext cx="1905000" cy="369332"/>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cs typeface="Arial" panose="020B0604020202020204" pitchFamily="34" charset="0"/>
                </a:rPr>
                <a:t>Initial condition</a:t>
              </a:r>
              <a:endParaRPr lang="ru-RU" dirty="0">
                <a:latin typeface="Arial" panose="020B0604020202020204" pitchFamily="34" charset="0"/>
                <a:cs typeface="Arial" panose="020B0604020202020204" pitchFamily="34" charset="0"/>
              </a:endParaRPr>
            </a:p>
          </p:txBody>
        </p:sp>
        <p:sp>
          <p:nvSpPr>
            <p:cNvPr id="10" name="Прямоугольник 9"/>
            <p:cNvSpPr/>
            <p:nvPr/>
          </p:nvSpPr>
          <p:spPr>
            <a:xfrm>
              <a:off x="8665278" y="988094"/>
              <a:ext cx="1697922" cy="923330"/>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condition after 6000 hours of autoclaving</a:t>
              </a:r>
              <a:endParaRPr lang="ru-RU" dirty="0">
                <a:latin typeface="Times New Roman" panose="02020603050405020304" pitchFamily="18" charset="0"/>
                <a:cs typeface="Times New Roman" panose="02020603050405020304" pitchFamily="18" charset="0"/>
              </a:endParaRPr>
            </a:p>
          </p:txBody>
        </p:sp>
      </p:grpSp>
      <p:graphicFrame>
        <p:nvGraphicFramePr>
          <p:cNvPr id="14" name="Object 2"/>
          <p:cNvGraphicFramePr>
            <a:graphicFrameLocks noChangeAspect="1"/>
          </p:cNvGraphicFramePr>
          <p:nvPr>
            <p:extLst>
              <p:ext uri="{D42A27DB-BD31-4B8C-83A1-F6EECF244321}">
                <p14:modId xmlns:p14="http://schemas.microsoft.com/office/powerpoint/2010/main" val="2296666877"/>
              </p:ext>
            </p:extLst>
          </p:nvPr>
        </p:nvGraphicFramePr>
        <p:xfrm>
          <a:off x="2952726" y="4421444"/>
          <a:ext cx="1008062" cy="647700"/>
        </p:xfrm>
        <a:graphic>
          <a:graphicData uri="http://schemas.openxmlformats.org/presentationml/2006/ole">
            <mc:AlternateContent xmlns:mc="http://schemas.openxmlformats.org/markup-compatibility/2006">
              <mc:Choice xmlns:v="urn:schemas-microsoft-com:vml" Requires="v">
                <p:oleObj spid="_x0000_s1172" name="Формула" r:id="rId4" imgW="596880" imgH="393480" progId="Equation.3">
                  <p:embed/>
                </p:oleObj>
              </mc:Choice>
              <mc:Fallback>
                <p:oleObj name="Формула" r:id="rId4" imgW="596880" imgH="393480" progId="Equation.3">
                  <p:embed/>
                  <p:pic>
                    <p:nvPicPr>
                      <p:cNvPr id="4098" name="Object 2"/>
                      <p:cNvPicPr>
                        <a:picLocks noChangeAspect="1" noChangeArrowheads="1"/>
                      </p:cNvPicPr>
                      <p:nvPr/>
                    </p:nvPicPr>
                    <p:blipFill>
                      <a:blip r:embed="rId5"/>
                      <a:srcRect/>
                      <a:stretch>
                        <a:fillRect/>
                      </a:stretch>
                    </p:blipFill>
                    <p:spPr bwMode="auto">
                      <a:xfrm>
                        <a:off x="2952726" y="4421444"/>
                        <a:ext cx="1008062"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Прямая соединительная линия 18"/>
          <p:cNvCxnSpPr/>
          <p:nvPr/>
        </p:nvCxnSpPr>
        <p:spPr>
          <a:xfrm>
            <a:off x="1783080" y="533400"/>
            <a:ext cx="85801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3"/>
          <p:cNvSpPr>
            <a:spLocks noChangeArrowheads="1"/>
          </p:cNvSpPr>
          <p:nvPr/>
        </p:nvSpPr>
        <p:spPr bwMode="auto">
          <a:xfrm>
            <a:off x="685800" y="1524000"/>
            <a:ext cx="5541917"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r>
              <a:rPr lang="en-US" sz="1600" b="1" dirty="0">
                <a:ea typeface="Calibri" pitchFamily="34" charset="0"/>
                <a:cs typeface="Times New Roman" pitchFamily="18" charset="0"/>
              </a:rPr>
              <a:t>Corrosion testing of pellets </a:t>
            </a:r>
            <a:r>
              <a:rPr lang="en-US" sz="1600" dirty="0">
                <a:ea typeface="Calibri" pitchFamily="34" charset="0"/>
                <a:cs typeface="Times New Roman" pitchFamily="18" charset="0"/>
              </a:rPr>
              <a:t>was performed in an open form in static autoclaves made of Cr18Ni10Ti stainless steel, in an aqueous solution of VVER-1000 primary coolant</a:t>
            </a:r>
          </a:p>
          <a:p>
            <a:r>
              <a:rPr lang="en-US" sz="1600" dirty="0">
                <a:ea typeface="Calibri" pitchFamily="34" charset="0"/>
                <a:cs typeface="Times New Roman" pitchFamily="18" charset="0"/>
              </a:rPr>
              <a:t>H</a:t>
            </a:r>
            <a:r>
              <a:rPr lang="en-US" sz="1600" baseline="-25000" dirty="0">
                <a:ea typeface="Calibri" pitchFamily="34" charset="0"/>
                <a:cs typeface="Times New Roman" pitchFamily="18" charset="0"/>
              </a:rPr>
              <a:t>3</a:t>
            </a:r>
            <a:r>
              <a:rPr lang="en-US" sz="1600" dirty="0">
                <a:ea typeface="Calibri" pitchFamily="34" charset="0"/>
                <a:cs typeface="Times New Roman" pitchFamily="18" charset="0"/>
              </a:rPr>
              <a:t>BO</a:t>
            </a:r>
            <a:r>
              <a:rPr lang="en-US" sz="1600" baseline="-25000" dirty="0">
                <a:ea typeface="Calibri" pitchFamily="34" charset="0"/>
                <a:cs typeface="Times New Roman" pitchFamily="18" charset="0"/>
              </a:rPr>
              <a:t>3</a:t>
            </a:r>
            <a:r>
              <a:rPr lang="en-US" sz="1600" dirty="0">
                <a:ea typeface="Calibri" pitchFamily="34" charset="0"/>
                <a:cs typeface="Times New Roman" pitchFamily="18" charset="0"/>
              </a:rPr>
              <a:t> = 3 g/dm</a:t>
            </a:r>
            <a:r>
              <a:rPr lang="en-US" sz="1600" baseline="30000" dirty="0">
                <a:ea typeface="Calibri" pitchFamily="34" charset="0"/>
                <a:cs typeface="Times New Roman" pitchFamily="18" charset="0"/>
              </a:rPr>
              <a:t>3</a:t>
            </a:r>
            <a:r>
              <a:rPr lang="en-US" sz="1600" dirty="0">
                <a:ea typeface="Calibri" pitchFamily="34" charset="0"/>
                <a:cs typeface="Times New Roman" pitchFamily="18" charset="0"/>
              </a:rPr>
              <a:t>, NH</a:t>
            </a:r>
            <a:r>
              <a:rPr lang="en-US" sz="1600" baseline="-25000" dirty="0">
                <a:ea typeface="Calibri" pitchFamily="34" charset="0"/>
                <a:cs typeface="Times New Roman" pitchFamily="18" charset="0"/>
              </a:rPr>
              <a:t>3</a:t>
            </a:r>
            <a:r>
              <a:rPr lang="en-US" sz="1600" dirty="0">
                <a:ea typeface="Calibri" pitchFamily="34" charset="0"/>
                <a:cs typeface="Times New Roman" pitchFamily="18" charset="0"/>
              </a:rPr>
              <a:t> = 3 mg/dm</a:t>
            </a:r>
            <a:r>
              <a:rPr lang="en-US" sz="1600" baseline="30000" dirty="0">
                <a:ea typeface="Calibri" pitchFamily="34" charset="0"/>
                <a:cs typeface="Times New Roman" pitchFamily="18" charset="0"/>
              </a:rPr>
              <a:t>3</a:t>
            </a:r>
            <a:r>
              <a:rPr lang="en-US" sz="1600" dirty="0">
                <a:ea typeface="Calibri" pitchFamily="34" charset="0"/>
                <a:cs typeface="Times New Roman" pitchFamily="18" charset="0"/>
              </a:rPr>
              <a:t>, KOH = 12.3 mg/dm</a:t>
            </a:r>
            <a:r>
              <a:rPr lang="en-US" sz="1600" baseline="30000" dirty="0">
                <a:ea typeface="Calibri" pitchFamily="34" charset="0"/>
                <a:cs typeface="Times New Roman" pitchFamily="18" charset="0"/>
              </a:rPr>
              <a:t>3</a:t>
            </a:r>
            <a:r>
              <a:rPr lang="en-US" sz="1600" dirty="0">
                <a:ea typeface="Calibri" pitchFamily="34" charset="0"/>
                <a:cs typeface="Times New Roman" pitchFamily="18" charset="0"/>
              </a:rPr>
              <a:t>, pH = 7.2</a:t>
            </a:r>
          </a:p>
          <a:p>
            <a:r>
              <a:rPr lang="en-US" sz="1600" dirty="0">
                <a:ea typeface="Calibri" pitchFamily="34" charset="0"/>
                <a:cs typeface="Times New Roman" pitchFamily="18" charset="0"/>
              </a:rPr>
              <a:t>at a temperature of 350 °C and a pressure of 16.5 MPa</a:t>
            </a:r>
            <a:r>
              <a:rPr lang="uk-UA" sz="1600" dirty="0">
                <a:ea typeface="Calibri" pitchFamily="34" charset="0"/>
                <a:cs typeface="Times New Roman" pitchFamily="18" charset="0"/>
              </a:rPr>
              <a:t>. </a:t>
            </a:r>
          </a:p>
          <a:p>
            <a:pPr indent="180975"/>
            <a:endParaRPr lang="uk-UA" sz="1600" dirty="0">
              <a:ea typeface="Calibri" pitchFamily="34" charset="0"/>
              <a:cs typeface="Times New Roman" pitchFamily="18" charset="0"/>
            </a:endParaRPr>
          </a:p>
          <a:p>
            <a:pPr indent="180975"/>
            <a:r>
              <a:rPr lang="en-US" sz="1600" dirty="0">
                <a:ea typeface="Calibri" pitchFamily="34" charset="0"/>
                <a:cs typeface="Times New Roman" pitchFamily="18" charset="0"/>
              </a:rPr>
              <a:t>The mass corrosion coefficient (mg/dm2) is defined as the ratio of mass gain to unit of area</a:t>
            </a:r>
            <a:r>
              <a:rPr lang="uk-UA" sz="1600" dirty="0">
                <a:ea typeface="Calibri" pitchFamily="34" charset="0"/>
                <a:cs typeface="Times New Roman" pitchFamily="18" charset="0"/>
              </a:rPr>
              <a:t>:</a:t>
            </a:r>
            <a:endParaRPr lang="uk-UA" sz="1600" dirty="0">
              <a:cs typeface="Arial" pitchFamily="34" charset="0"/>
            </a:endParaRPr>
          </a:p>
        </p:txBody>
      </p:sp>
      <p:grpSp>
        <p:nvGrpSpPr>
          <p:cNvPr id="2" name="Группа 1"/>
          <p:cNvGrpSpPr/>
          <p:nvPr/>
        </p:nvGrpSpPr>
        <p:grpSpPr>
          <a:xfrm>
            <a:off x="881531" y="5715000"/>
            <a:ext cx="5150453" cy="584775"/>
            <a:chOff x="1533237" y="5921362"/>
            <a:chExt cx="5150453" cy="584775"/>
          </a:xfrm>
        </p:grpSpPr>
        <p:graphicFrame>
          <p:nvGraphicFramePr>
            <p:cNvPr id="18" name="Object 1"/>
            <p:cNvGraphicFramePr>
              <a:graphicFrameLocks noChangeAspect="1"/>
            </p:cNvGraphicFramePr>
            <p:nvPr>
              <p:extLst>
                <p:ext uri="{D42A27DB-BD31-4B8C-83A1-F6EECF244321}">
                  <p14:modId xmlns:p14="http://schemas.microsoft.com/office/powerpoint/2010/main" val="2457506000"/>
                </p:ext>
              </p:extLst>
            </p:nvPr>
          </p:nvGraphicFramePr>
          <p:xfrm>
            <a:off x="1676400" y="5937524"/>
            <a:ext cx="420914" cy="276225"/>
          </p:xfrm>
          <a:graphic>
            <a:graphicData uri="http://schemas.openxmlformats.org/presentationml/2006/ole">
              <mc:AlternateContent xmlns:mc="http://schemas.openxmlformats.org/markup-compatibility/2006">
                <mc:Choice xmlns:v="urn:schemas-microsoft-com:vml" Requires="v">
                  <p:oleObj spid="_x0000_s1173" r:id="rId6" imgW="253670" imgH="177569" progId="">
                    <p:embed/>
                  </p:oleObj>
                </mc:Choice>
                <mc:Fallback>
                  <p:oleObj r:id="rId6" imgW="253670" imgH="177569" progId="">
                    <p:embed/>
                    <p:pic>
                      <p:nvPicPr>
                        <p:cNvPr id="4097"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937524"/>
                          <a:ext cx="420914" cy="276225"/>
                        </a:xfrm>
                        <a:prstGeom prst="rect">
                          <a:avLst/>
                        </a:prstGeom>
                        <a:noFill/>
                      </p:spPr>
                    </p:pic>
                  </p:oleObj>
                </mc:Fallback>
              </mc:AlternateContent>
            </a:graphicData>
          </a:graphic>
        </p:graphicFrame>
        <p:sp>
          <p:nvSpPr>
            <p:cNvPr id="16" name="Rectangle 5"/>
            <p:cNvSpPr>
              <a:spLocks noChangeArrowheads="1"/>
            </p:cNvSpPr>
            <p:nvPr/>
          </p:nvSpPr>
          <p:spPr bwMode="auto">
            <a:xfrm>
              <a:off x="1533237" y="5921362"/>
              <a:ext cx="515045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r>
                <a:rPr lang="uk-UA" sz="1400" dirty="0">
                  <a:latin typeface="Arial" panose="020B0604020202020204" pitchFamily="34" charset="0"/>
                  <a:ea typeface="Calibri" pitchFamily="34" charset="0"/>
                  <a:cs typeface="Arial" panose="020B0604020202020204" pitchFamily="34" charset="0"/>
                </a:rPr>
                <a:t>      </a:t>
              </a:r>
              <a:r>
                <a:rPr lang="uk-UA" sz="1600" dirty="0">
                  <a:latin typeface="Arial" panose="020B0604020202020204" pitchFamily="34" charset="0"/>
                  <a:ea typeface="Calibri" pitchFamily="34" charset="0"/>
                  <a:cs typeface="Arial" panose="020B0604020202020204" pitchFamily="34" charset="0"/>
                </a:rPr>
                <a:t>–  </a:t>
              </a:r>
              <a:r>
                <a:rPr lang="en-US" sz="1600" dirty="0">
                  <a:latin typeface="Arial" panose="020B0604020202020204" pitchFamily="34" charset="0"/>
                  <a:ea typeface="Calibri" pitchFamily="34" charset="0"/>
                  <a:cs typeface="Arial" panose="020B0604020202020204" pitchFamily="34" charset="0"/>
                </a:rPr>
                <a:t>increase/decrease in sample mass, mg</a:t>
              </a:r>
              <a:r>
                <a:rPr lang="uk-UA" sz="1600" dirty="0">
                  <a:latin typeface="Arial" panose="020B0604020202020204" pitchFamily="34" charset="0"/>
                  <a:ea typeface="Calibri"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indent="180975"/>
              <a:r>
                <a:rPr lang="uk-UA" sz="1600" i="1" dirty="0">
                  <a:latin typeface="Arial" panose="020B0604020202020204" pitchFamily="34" charset="0"/>
                  <a:ea typeface="Calibri" pitchFamily="34" charset="0"/>
                  <a:cs typeface="Arial" panose="020B0604020202020204" pitchFamily="34" charset="0"/>
                </a:rPr>
                <a:t>S</a:t>
              </a:r>
              <a:r>
                <a:rPr lang="uk-UA" sz="1600" dirty="0">
                  <a:latin typeface="Arial" panose="020B0604020202020204" pitchFamily="34" charset="0"/>
                  <a:ea typeface="Calibri" pitchFamily="34" charset="0"/>
                  <a:cs typeface="Arial" panose="020B0604020202020204" pitchFamily="34" charset="0"/>
                </a:rPr>
                <a:t> – </a:t>
              </a:r>
              <a:r>
                <a:rPr lang="en-US" sz="1600" dirty="0">
                  <a:latin typeface="Arial" panose="020B0604020202020204" pitchFamily="34" charset="0"/>
                  <a:ea typeface="Calibri" pitchFamily="34" charset="0"/>
                  <a:cs typeface="Arial" panose="020B0604020202020204" pitchFamily="34" charset="0"/>
                </a:rPr>
                <a:t>lateral surface area of a pellet, cm</a:t>
              </a:r>
              <a:r>
                <a:rPr lang="en-US" sz="1600" baseline="30000" dirty="0">
                  <a:latin typeface="Arial" panose="020B0604020202020204" pitchFamily="34" charset="0"/>
                  <a:ea typeface="Calibri" pitchFamily="34" charset="0"/>
                  <a:cs typeface="Arial" panose="020B0604020202020204" pitchFamily="34" charset="0"/>
                </a:rPr>
                <a:t>2</a:t>
              </a:r>
              <a:r>
                <a:rPr lang="ru-RU" sz="1600" dirty="0">
                  <a:latin typeface="Arial" panose="020B0604020202020204" pitchFamily="34" charset="0"/>
                  <a:ea typeface="Calibri" pitchFamily="34" charset="0"/>
                  <a:cs typeface="Arial" panose="020B0604020202020204" pitchFamily="34" charset="0"/>
                </a:rPr>
                <a:t>.</a:t>
              </a:r>
              <a:endParaRPr lang="uk-UA" sz="1600" dirty="0">
                <a:latin typeface="Arial" panose="020B0604020202020204" pitchFamily="34" charset="0"/>
                <a:cs typeface="Arial" panose="020B0604020202020204" pitchFamily="34" charset="0"/>
              </a:endParaRPr>
            </a:p>
          </p:txBody>
        </p:sp>
      </p:grpSp>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8688" y="3733800"/>
            <a:ext cx="4934639" cy="3019846"/>
          </a:xfrm>
          <a:prstGeom prst="rect">
            <a:avLst/>
          </a:prstGeom>
        </p:spPr>
      </p:pic>
    </p:spTree>
    <p:extLst>
      <p:ext uri="{BB962C8B-B14F-4D97-AF65-F5344CB8AC3E}">
        <p14:creationId xmlns:p14="http://schemas.microsoft.com/office/powerpoint/2010/main" val="60234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914400" y="762000"/>
            <a:ext cx="8267700" cy="400110"/>
          </a:xfrm>
          <a:prstGeom prst="rect">
            <a:avLst/>
          </a:prstGeom>
        </p:spPr>
        <p:txBody>
          <a:bodyPr wrap="square">
            <a:spAutoFit/>
          </a:bodyPr>
          <a:lstStyle/>
          <a:p>
            <a:pPr algn="ctr"/>
            <a:r>
              <a:rPr lang="en-US" sz="2000" dirty="0">
                <a:latin typeface="Arial" panose="020B0604020202020204" pitchFamily="34" charset="0"/>
                <a:ea typeface="Calibri" panose="020F0502020204030204" pitchFamily="34" charset="0"/>
                <a:cs typeface="Arial" panose="020B0604020202020204" pitchFamily="34" charset="0"/>
              </a:rPr>
              <a:t>Height of the absorber stack in the developed CR designs</a:t>
            </a:r>
            <a:endParaRPr lang="ru-RU" sz="2000" dirty="0">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4678003"/>
              </p:ext>
            </p:extLst>
          </p:nvPr>
        </p:nvGraphicFramePr>
        <p:xfrm>
          <a:off x="2133598" y="1143000"/>
          <a:ext cx="8391526" cy="1467485"/>
        </p:xfrm>
        <a:graphic>
          <a:graphicData uri="http://schemas.openxmlformats.org/drawingml/2006/table">
            <a:tbl>
              <a:tblPr firstRow="1" firstCol="1" bandRow="1">
                <a:tableStyleId>{69012ECD-51FC-41F1-AA8D-1B2483CD663E}</a:tableStyleId>
              </a:tblPr>
              <a:tblGrid>
                <a:gridCol w="2558673">
                  <a:extLst>
                    <a:ext uri="{9D8B030D-6E8A-4147-A177-3AD203B41FA5}">
                      <a16:colId xmlns:a16="http://schemas.microsoft.com/office/drawing/2014/main" val="20000"/>
                    </a:ext>
                  </a:extLst>
                </a:gridCol>
                <a:gridCol w="2927729">
                  <a:extLst>
                    <a:ext uri="{9D8B030D-6E8A-4147-A177-3AD203B41FA5}">
                      <a16:colId xmlns:a16="http://schemas.microsoft.com/office/drawing/2014/main" val="20001"/>
                    </a:ext>
                  </a:extLst>
                </a:gridCol>
                <a:gridCol w="2905124">
                  <a:extLst>
                    <a:ext uri="{9D8B030D-6E8A-4147-A177-3AD203B41FA5}">
                      <a16:colId xmlns:a16="http://schemas.microsoft.com/office/drawing/2014/main" val="20002"/>
                    </a:ext>
                  </a:extLst>
                </a:gridCol>
              </a:tblGrid>
              <a:tr h="0">
                <a:tc>
                  <a:txBody>
                    <a:bodyPr/>
                    <a:lstStyle/>
                    <a:p>
                      <a:pPr algn="ctr">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CR design</a:t>
                      </a:r>
                      <a:endParaRPr lang="ru-RU"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dirty="0">
                          <a:effectLst/>
                        </a:rPr>
                        <a:t>Height of</a:t>
                      </a:r>
                      <a:r>
                        <a:rPr lang="uk-UA" sz="1800" dirty="0">
                          <a:effectLst/>
                        </a:rPr>
                        <a:t> В</a:t>
                      </a:r>
                      <a:r>
                        <a:rPr lang="uk-UA" sz="1800" baseline="-25000" dirty="0">
                          <a:effectLst/>
                        </a:rPr>
                        <a:t>4</a:t>
                      </a:r>
                      <a:r>
                        <a:rPr lang="uk-UA" sz="1800" dirty="0">
                          <a:effectLst/>
                        </a:rPr>
                        <a:t>С, </a:t>
                      </a:r>
                      <a:r>
                        <a:rPr lang="en-US" sz="1800" dirty="0">
                          <a:effectLst/>
                        </a:rPr>
                        <a:t>mm</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dirty="0">
                          <a:effectLst/>
                        </a:rPr>
                        <a:t>Height of</a:t>
                      </a:r>
                      <a:r>
                        <a:rPr lang="uk-UA" sz="1800" dirty="0">
                          <a:effectLst/>
                        </a:rPr>
                        <a:t> </a:t>
                      </a:r>
                      <a:r>
                        <a:rPr lang="en-US"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Dy</a:t>
                      </a:r>
                      <a:r>
                        <a:rPr lang="en-US" sz="1800" b="1" baseline="-25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en-US"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a:t>
                      </a:r>
                      <a:r>
                        <a:rPr lang="en-US" sz="1800" b="1" baseline="-25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r>
                        <a:rPr lang="en-US"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·TiO</a:t>
                      </a:r>
                      <a:r>
                        <a:rPr lang="en-US" sz="1800" b="1" baseline="-25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uk-UA" sz="1800" dirty="0">
                          <a:effectLst/>
                        </a:rPr>
                        <a:t>, </a:t>
                      </a:r>
                      <a:r>
                        <a:rPr lang="en-US" sz="1800" dirty="0">
                          <a:effectLst/>
                        </a:rPr>
                        <a:t>mm</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lnSpc>
                          <a:spcPct val="107000"/>
                        </a:lnSpc>
                        <a:spcAft>
                          <a:spcPts val="800"/>
                        </a:spcAft>
                      </a:pPr>
                      <a:r>
                        <a:rPr lang="uk-UA" sz="1800" dirty="0">
                          <a:effectLst/>
                        </a:rPr>
                        <a:t>12-1-091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rPr>
                        <a:t>3500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rPr>
                        <a:t>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07000"/>
                        </a:lnSpc>
                        <a:spcAft>
                          <a:spcPts val="800"/>
                        </a:spcAft>
                      </a:pPr>
                      <a:r>
                        <a:rPr lang="uk-UA" sz="1800" dirty="0">
                          <a:effectLst/>
                        </a:rPr>
                        <a:t>12-1-091-01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rPr>
                        <a:t>3200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rPr>
                        <a:t>300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lnSpc>
                          <a:spcPct val="107000"/>
                        </a:lnSpc>
                        <a:spcAft>
                          <a:spcPts val="800"/>
                        </a:spcAft>
                      </a:pPr>
                      <a:r>
                        <a:rPr lang="uk-UA" sz="1800" dirty="0">
                          <a:effectLst/>
                        </a:rPr>
                        <a:t>12-1-091-02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rPr>
                        <a:t>3000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rPr>
                        <a:t>500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95383">
                <a:tc>
                  <a:txBody>
                    <a:bodyPr/>
                    <a:lstStyle/>
                    <a:p>
                      <a:pPr algn="ctr">
                        <a:lnSpc>
                          <a:spcPct val="107000"/>
                        </a:lnSpc>
                        <a:spcAft>
                          <a:spcPts val="800"/>
                        </a:spcAft>
                      </a:pPr>
                      <a:r>
                        <a:rPr lang="uk-UA" sz="1800" dirty="0">
                          <a:effectLst/>
                        </a:rPr>
                        <a:t>12-1-091-03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rPr>
                        <a:t>2700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rPr>
                        <a:t>800</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7" name="Прямоугольник 6"/>
          <p:cNvSpPr/>
          <p:nvPr/>
        </p:nvSpPr>
        <p:spPr>
          <a:xfrm>
            <a:off x="914400" y="5534561"/>
            <a:ext cx="10439400" cy="1323439"/>
          </a:xfrm>
          <a:prstGeom prst="rect">
            <a:avLst/>
          </a:prstGeom>
        </p:spPr>
        <p:txBody>
          <a:bodyPr wrap="square">
            <a:spAutoFit/>
          </a:bodyPr>
          <a:lstStyle/>
          <a:p>
            <a:pPr indent="274638" algn="just"/>
            <a:r>
              <a:rPr lang="en-US" sz="1600" dirty="0">
                <a:latin typeface="Arial" panose="020B0604020202020204" pitchFamily="34" charset="0"/>
                <a:ea typeface="Calibri" panose="020F0502020204030204" pitchFamily="34" charset="0"/>
                <a:cs typeface="Arial" panose="020B0604020202020204" pitchFamily="34" charset="0"/>
              </a:rPr>
              <a:t>The developed CR differs from the standard CR for VVER-1000 reactors in that the absorber is in the form of pellets instead of powder.</a:t>
            </a:r>
            <a:r>
              <a:rPr lang="uk-UA" sz="1600" dirty="0">
                <a:latin typeface="Arial" panose="020B0604020202020204" pitchFamily="34" charset="0"/>
                <a:ea typeface="Calibri" panose="020F0502020204030204" pitchFamily="34" charset="0"/>
                <a:cs typeface="Arial" panose="020B0604020202020204" pitchFamily="34" charset="0"/>
              </a:rPr>
              <a:t> </a:t>
            </a:r>
          </a:p>
          <a:p>
            <a:pPr indent="274638" algn="just"/>
            <a:r>
              <a:rPr lang="en-US" sz="1600" dirty="0">
                <a:latin typeface="Arial" panose="020B0604020202020204" pitchFamily="34" charset="0"/>
                <a:ea typeface="Calibri" panose="020F0502020204030204" pitchFamily="34" charset="0"/>
                <a:cs typeface="Arial" panose="020B0604020202020204" pitchFamily="34" charset="0"/>
              </a:rPr>
              <a:t>This enables increasing the density of the absorber, ensuring uniform or adjustable distribution of the absorber along the height of the CR, avoiding solid contact between the absorber and the cladding, and automating the process of filling CR cladding with neutron absorbers</a:t>
            </a:r>
            <a:r>
              <a:rPr lang="uk-UA" sz="1600" dirty="0">
                <a:latin typeface="Arial" panose="020B0604020202020204" pitchFamily="34" charset="0"/>
                <a:ea typeface="Calibri" panose="020F050202020403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cxnSp>
        <p:nvCxnSpPr>
          <p:cNvPr id="9" name="Прямая соединительная линия 8"/>
          <p:cNvCxnSpPr/>
          <p:nvPr/>
        </p:nvCxnSpPr>
        <p:spPr>
          <a:xfrm>
            <a:off x="1809750" y="762000"/>
            <a:ext cx="86487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B66956B-3CF4-2E45-4A41-DEC0CC7F02D2}"/>
              </a:ext>
            </a:extLst>
          </p:cNvPr>
          <p:cNvSpPr txBox="1"/>
          <p:nvPr/>
        </p:nvSpPr>
        <p:spPr>
          <a:xfrm>
            <a:off x="762000" y="76200"/>
            <a:ext cx="10591800" cy="707886"/>
          </a:xfrm>
          <a:prstGeom prst="rect">
            <a:avLst/>
          </a:prstGeom>
          <a:noFill/>
        </p:spPr>
        <p:txBody>
          <a:bodyPr wrap="square">
            <a:spAutoFit/>
          </a:bodyPr>
          <a:lstStyle/>
          <a:p>
            <a:pPr algn="ctr"/>
            <a:r>
              <a:rPr lang="uk-UA" sz="2000" b="1" dirty="0">
                <a:latin typeface="Arial" panose="020B0604020202020204" pitchFamily="34" charset="0"/>
                <a:ea typeface="Calibri" panose="020F0502020204030204" pitchFamily="34" charset="0"/>
                <a:cs typeface="Arial" panose="020B0604020202020204" pitchFamily="34" charset="0"/>
              </a:rPr>
              <a:t>3.3 </a:t>
            </a:r>
            <a:r>
              <a:rPr lang="en-US" sz="2000" b="1" dirty="0">
                <a:latin typeface="Arial" panose="020B0604020202020204" pitchFamily="34" charset="0"/>
                <a:ea typeface="Calibri" panose="020F0502020204030204" pitchFamily="34" charset="0"/>
                <a:cs typeface="Arial" panose="020B0604020202020204" pitchFamily="34" charset="0"/>
              </a:rPr>
              <a:t>JUSTIFICATION OF THE DESIGN OPTION FOR THE  PELLETED CR OF VVER-1000 RCCA WITH INCREASED SERVICE LIFE</a:t>
            </a:r>
            <a:endParaRPr lang="uk-UA" sz="2000" b="1" dirty="0">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17" y="2767064"/>
            <a:ext cx="10172765" cy="2767497"/>
          </a:xfrm>
          <a:prstGeom prst="rect">
            <a:avLst/>
          </a:prstGeom>
        </p:spPr>
      </p:pic>
    </p:spTree>
    <p:extLst>
      <p:ext uri="{BB962C8B-B14F-4D97-AF65-F5344CB8AC3E}">
        <p14:creationId xmlns:p14="http://schemas.microsoft.com/office/powerpoint/2010/main" val="266514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838200" y="99804"/>
            <a:ext cx="10439400" cy="400110"/>
          </a:xfrm>
          <a:prstGeom prst="rect">
            <a:avLst/>
          </a:prstGeom>
        </p:spPr>
        <p:txBody>
          <a:bodyPr wrap="square">
            <a:spAutoFit/>
          </a:bodyPr>
          <a:lstStyle/>
          <a:p>
            <a:pPr algn="ctr"/>
            <a:r>
              <a:rPr lang="uk-UA" sz="2000" b="1" dirty="0">
                <a:latin typeface="Arial" panose="020B0604020202020204" pitchFamily="34" charset="0"/>
                <a:ea typeface="Calibri" panose="020F0502020204030204" pitchFamily="34" charset="0"/>
                <a:cs typeface="Arial" panose="020B0604020202020204" pitchFamily="34" charset="0"/>
              </a:rPr>
              <a:t>3.4 </a:t>
            </a:r>
            <a:r>
              <a:rPr lang="en-US" sz="2000" b="1">
                <a:latin typeface="Arial" panose="020B0604020202020204" pitchFamily="34" charset="0"/>
                <a:ea typeface="Calibri" panose="020F0502020204030204" pitchFamily="34" charset="0"/>
                <a:cs typeface="Arial" panose="020B0604020202020204" pitchFamily="34" charset="0"/>
              </a:rPr>
              <a:t>JUSTIFICATION OF THE PERFORMANCE AND RELIABILITY OF THE CR DESIGN</a:t>
            </a:r>
            <a:endParaRPr lang="ru-RU" sz="2000" b="1" dirty="0">
              <a:latin typeface="Arial" panose="020B0604020202020204" pitchFamily="34" charset="0"/>
              <a:cs typeface="Arial" panose="020B0604020202020204" pitchFamily="34" charset="0"/>
            </a:endParaRPr>
          </a:p>
        </p:txBody>
      </p:sp>
      <p:sp>
        <p:nvSpPr>
          <p:cNvPr id="6" name="Прямоугольник 5"/>
          <p:cNvSpPr/>
          <p:nvPr/>
        </p:nvSpPr>
        <p:spPr>
          <a:xfrm>
            <a:off x="942340" y="387080"/>
            <a:ext cx="9570720" cy="1031051"/>
          </a:xfrm>
          <a:prstGeom prst="rect">
            <a:avLst/>
          </a:prstGeom>
        </p:spPr>
        <p:txBody>
          <a:bodyPr wrap="square">
            <a:spAutoFit/>
          </a:bodyPr>
          <a:lstStyle/>
          <a:p>
            <a:pPr marL="679450" indent="442595" algn="ctr">
              <a:lnSpc>
                <a:spcPct val="150000"/>
              </a:lnSpc>
              <a:spcAft>
                <a:spcPts val="0"/>
              </a:spcAft>
            </a:pPr>
            <a:r>
              <a:rPr lang="uk-UA" b="1" dirty="0">
                <a:latin typeface="Arial" panose="020B0604020202020204" pitchFamily="34" charset="0"/>
                <a:ea typeface="Times New Roman" panose="02020603050405020304" pitchFamily="18" charset="0"/>
                <a:cs typeface="Arial" panose="020B0604020202020204" pitchFamily="34" charset="0"/>
              </a:rPr>
              <a:t>3.4.1 </a:t>
            </a:r>
            <a:r>
              <a:rPr lang="en-US" b="1" dirty="0">
                <a:latin typeface="Arial" panose="020B0604020202020204" pitchFamily="34" charset="0"/>
                <a:ea typeface="Times New Roman" panose="02020603050405020304" pitchFamily="18" charset="0"/>
                <a:cs typeface="Arial" panose="020B0604020202020204" pitchFamily="34" charset="0"/>
              </a:rPr>
              <a:t>Compatibility of pellet and cladding materials</a:t>
            </a:r>
            <a:endParaRPr lang="ru-RU" b="1" dirty="0">
              <a:latin typeface="Arial" panose="020B0604020202020204" pitchFamily="34" charset="0"/>
              <a:ea typeface="Times New Roman" panose="02020603050405020304" pitchFamily="18" charset="0"/>
              <a:cs typeface="Arial" panose="020B0604020202020204" pitchFamily="34" charset="0"/>
            </a:endParaRPr>
          </a:p>
          <a:p>
            <a:r>
              <a:rPr lang="en-US" sz="1700" dirty="0">
                <a:latin typeface="Arial" panose="020B0604020202020204" pitchFamily="34" charset="0"/>
                <a:ea typeface="Calibri" panose="020F0502020204030204" pitchFamily="34" charset="0"/>
                <a:cs typeface="Arial" panose="020B0604020202020204" pitchFamily="34" charset="0"/>
              </a:rPr>
              <a:t>The compatibility of the absorber with the CR cladding is one of the criteria for the performance and reliability of the RCCA for VVER reactors.</a:t>
            </a:r>
            <a:r>
              <a:rPr lang="uk-UA" sz="1700" dirty="0">
                <a:latin typeface="Arial" panose="020B0604020202020204" pitchFamily="34" charset="0"/>
                <a:ea typeface="Calibri" panose="020F0502020204030204" pitchFamily="34" charset="0"/>
                <a:cs typeface="Arial" panose="020B0604020202020204" pitchFamily="34" charset="0"/>
              </a:rPr>
              <a:t> </a:t>
            </a:r>
            <a:endParaRPr lang="ru-RU" sz="1700" dirty="0">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826953276"/>
              </p:ext>
            </p:extLst>
          </p:nvPr>
        </p:nvGraphicFramePr>
        <p:xfrm>
          <a:off x="1447800" y="1614334"/>
          <a:ext cx="6906260" cy="1369949"/>
        </p:xfrm>
        <a:graphic>
          <a:graphicData uri="http://schemas.openxmlformats.org/drawingml/2006/table">
            <a:tbl>
              <a:tblPr firstRow="1" firstCol="1" bandRow="1">
                <a:tableStyleId>{69012ECD-51FC-41F1-AA8D-1B2483CD663E}</a:tableStyleId>
              </a:tblPr>
              <a:tblGrid>
                <a:gridCol w="961268">
                  <a:extLst>
                    <a:ext uri="{9D8B030D-6E8A-4147-A177-3AD203B41FA5}">
                      <a16:colId xmlns:a16="http://schemas.microsoft.com/office/drawing/2014/main" val="20000"/>
                    </a:ext>
                  </a:extLst>
                </a:gridCol>
                <a:gridCol w="961947">
                  <a:extLst>
                    <a:ext uri="{9D8B030D-6E8A-4147-A177-3AD203B41FA5}">
                      <a16:colId xmlns:a16="http://schemas.microsoft.com/office/drawing/2014/main" val="20001"/>
                    </a:ext>
                  </a:extLst>
                </a:gridCol>
                <a:gridCol w="961268">
                  <a:extLst>
                    <a:ext uri="{9D8B030D-6E8A-4147-A177-3AD203B41FA5}">
                      <a16:colId xmlns:a16="http://schemas.microsoft.com/office/drawing/2014/main" val="20002"/>
                    </a:ext>
                  </a:extLst>
                </a:gridCol>
                <a:gridCol w="961947">
                  <a:extLst>
                    <a:ext uri="{9D8B030D-6E8A-4147-A177-3AD203B41FA5}">
                      <a16:colId xmlns:a16="http://schemas.microsoft.com/office/drawing/2014/main" val="20003"/>
                    </a:ext>
                  </a:extLst>
                </a:gridCol>
                <a:gridCol w="961947">
                  <a:extLst>
                    <a:ext uri="{9D8B030D-6E8A-4147-A177-3AD203B41FA5}">
                      <a16:colId xmlns:a16="http://schemas.microsoft.com/office/drawing/2014/main" val="20004"/>
                    </a:ext>
                  </a:extLst>
                </a:gridCol>
                <a:gridCol w="954883">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283210">
                <a:tc rowSpan="2">
                  <a:txBody>
                    <a:bodyPr/>
                    <a:lstStyle/>
                    <a:p>
                      <a:pPr algn="ctr">
                        <a:lnSpc>
                          <a:spcPct val="107000"/>
                        </a:lnSpc>
                        <a:spcAft>
                          <a:spcPts val="800"/>
                        </a:spcAft>
                      </a:pPr>
                      <a:r>
                        <a:rPr lang="en-US" sz="1200" dirty="0">
                          <a:effectLst/>
                          <a:latin typeface="Arial" panose="020B0604020202020204" pitchFamily="34" charset="0"/>
                          <a:cs typeface="Arial" panose="020B0604020202020204" pitchFamily="34" charset="0"/>
                        </a:rPr>
                        <a:t>Cladding material</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07000"/>
                        </a:lnSpc>
                        <a:spcAft>
                          <a:spcPts val="800"/>
                        </a:spcAft>
                      </a:pPr>
                      <a:r>
                        <a:rPr lang="en-US" sz="1200" dirty="0">
                          <a:effectLst/>
                          <a:latin typeface="Arial" panose="020B0604020202020204" pitchFamily="34" charset="0"/>
                          <a:cs typeface="Arial" panose="020B0604020202020204" pitchFamily="34" charset="0"/>
                        </a:rPr>
                        <a:t>Maximum burnup of</a:t>
                      </a:r>
                      <a:r>
                        <a:rPr lang="uk-UA" sz="1200" dirty="0">
                          <a:effectLst/>
                          <a:latin typeface="Arial" panose="020B0604020202020204" pitchFamily="34" charset="0"/>
                          <a:cs typeface="Arial" panose="020B0604020202020204" pitchFamily="34" charset="0"/>
                        </a:rPr>
                        <a:t> </a:t>
                      </a:r>
                      <a:r>
                        <a:rPr lang="uk-UA" sz="1200" baseline="30000" dirty="0">
                          <a:effectLst/>
                          <a:latin typeface="Arial" panose="020B0604020202020204" pitchFamily="34" charset="0"/>
                          <a:cs typeface="Arial" panose="020B0604020202020204" pitchFamily="34" charset="0"/>
                        </a:rPr>
                        <a:t>10</a:t>
                      </a:r>
                      <a:r>
                        <a:rPr lang="uk-UA" sz="1200" dirty="0">
                          <a:effectLst/>
                          <a:latin typeface="Arial" panose="020B0604020202020204" pitchFamily="34" charset="0"/>
                          <a:cs typeface="Arial" panose="020B0604020202020204" pitchFamily="34" charset="0"/>
                        </a:rPr>
                        <a:t>В,%</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gridSpan="5">
                  <a:txBody>
                    <a:bodyPr/>
                    <a:lstStyle/>
                    <a:p>
                      <a:pPr algn="ctr">
                        <a:lnSpc>
                          <a:spcPct val="107000"/>
                        </a:lnSpc>
                        <a:spcAft>
                          <a:spcPts val="800"/>
                        </a:spcAft>
                      </a:pPr>
                      <a:r>
                        <a:rPr lang="en-US" sz="1200" dirty="0">
                          <a:effectLst/>
                          <a:latin typeface="Arial" panose="020B0604020202020204" pitchFamily="34" charset="0"/>
                          <a:cs typeface="Arial" panose="020B0604020202020204" pitchFamily="34" charset="0"/>
                        </a:rPr>
                        <a:t>Compatibility at temperatures</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83210">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uk-UA" sz="1200" dirty="0">
                          <a:effectLst/>
                          <a:latin typeface="Arial" panose="020B0604020202020204" pitchFamily="34" charset="0"/>
                          <a:cs typeface="Arial" panose="020B0604020202020204" pitchFamily="34" charset="0"/>
                        </a:rPr>
                        <a:t>300</a:t>
                      </a:r>
                      <a:r>
                        <a:rPr lang="en-US" sz="1200" dirty="0">
                          <a:effectLst/>
                          <a:latin typeface="Arial" panose="020B0604020202020204" pitchFamily="34" charset="0"/>
                          <a:cs typeface="Arial" panose="020B0604020202020204" pitchFamily="34" charset="0"/>
                        </a:rPr>
                        <a:t>-</a:t>
                      </a:r>
                      <a:r>
                        <a:rPr lang="uk-UA" sz="1200" dirty="0">
                          <a:effectLst/>
                          <a:latin typeface="Arial" panose="020B0604020202020204" pitchFamily="34" charset="0"/>
                          <a:cs typeface="Arial" panose="020B0604020202020204" pitchFamily="34" charset="0"/>
                        </a:rPr>
                        <a:t>350</a:t>
                      </a:r>
                      <a:r>
                        <a:rPr lang="en-US" sz="1200" dirty="0">
                          <a:effectLst/>
                          <a:latin typeface="Arial" panose="020B0604020202020204" pitchFamily="34" charset="0"/>
                          <a:cs typeface="Arial" panose="020B0604020202020204" pitchFamily="34" charset="0"/>
                        </a:rPr>
                        <a:t>°</a:t>
                      </a:r>
                      <a:r>
                        <a:rPr lang="uk-UA" sz="1200" dirty="0">
                          <a:effectLst/>
                          <a:latin typeface="Arial" panose="020B0604020202020204" pitchFamily="34" charset="0"/>
                          <a:cs typeface="Arial" panose="020B0604020202020204" pitchFamily="34" charset="0"/>
                        </a:rPr>
                        <a:t>С</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uk-UA" sz="1200" dirty="0">
                          <a:effectLst/>
                          <a:latin typeface="Arial" panose="020B0604020202020204" pitchFamily="34" charset="0"/>
                          <a:cs typeface="Arial" panose="020B0604020202020204" pitchFamily="34" charset="0"/>
                        </a:rPr>
                        <a:t>~500</a:t>
                      </a:r>
                      <a:r>
                        <a:rPr lang="en-US" sz="1100" dirty="0">
                          <a:effectLst/>
                          <a:latin typeface="Arial" panose="020B0604020202020204" pitchFamily="34" charset="0"/>
                          <a:cs typeface="Arial" panose="020B0604020202020204" pitchFamily="34" charset="0"/>
                        </a:rPr>
                        <a:t>°</a:t>
                      </a:r>
                      <a:r>
                        <a:rPr lang="uk-UA" sz="1100" dirty="0">
                          <a:effectLst/>
                          <a:latin typeface="Arial" panose="020B0604020202020204" pitchFamily="34" charset="0"/>
                          <a:cs typeface="Arial" panose="020B0604020202020204" pitchFamily="34" charset="0"/>
                        </a:rPr>
                        <a:t>С</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7000"/>
                        </a:lnSpc>
                        <a:spcAft>
                          <a:spcPts val="800"/>
                        </a:spcAft>
                      </a:pPr>
                      <a:r>
                        <a:rPr lang="uk-UA" sz="1200" dirty="0">
                          <a:effectLst/>
                          <a:latin typeface="Arial" panose="020B0604020202020204" pitchFamily="34" charset="0"/>
                          <a:cs typeface="Arial" panose="020B0604020202020204" pitchFamily="34" charset="0"/>
                        </a:rPr>
                        <a:t>~800</a:t>
                      </a:r>
                      <a:r>
                        <a:rPr lang="en-US" sz="1100" dirty="0">
                          <a:effectLst/>
                          <a:latin typeface="Arial" panose="020B0604020202020204" pitchFamily="34" charset="0"/>
                          <a:cs typeface="Arial" panose="020B0604020202020204" pitchFamily="34" charset="0"/>
                        </a:rPr>
                        <a:t>°</a:t>
                      </a:r>
                      <a:r>
                        <a:rPr lang="uk-UA" sz="1100" dirty="0">
                          <a:effectLst/>
                          <a:latin typeface="Arial" panose="020B0604020202020204" pitchFamily="34" charset="0"/>
                          <a:cs typeface="Arial" panose="020B0604020202020204" pitchFamily="34" charset="0"/>
                        </a:rPr>
                        <a:t>С</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ctr">
                        <a:lnSpc>
                          <a:spcPct val="107000"/>
                        </a:lnSpc>
                        <a:spcAft>
                          <a:spcPts val="800"/>
                        </a:spcAft>
                      </a:pPr>
                      <a:r>
                        <a:rPr lang="uk-UA" sz="1200" dirty="0">
                          <a:effectLst/>
                          <a:latin typeface="Arial" panose="020B0604020202020204" pitchFamily="34" charset="0"/>
                          <a:cs typeface="Arial" panose="020B0604020202020204" pitchFamily="34" charset="0"/>
                        </a:rPr>
                        <a:t>~1000</a:t>
                      </a:r>
                      <a:r>
                        <a:rPr lang="en-US" sz="1100" dirty="0">
                          <a:effectLst/>
                          <a:latin typeface="Arial" panose="020B0604020202020204" pitchFamily="34" charset="0"/>
                          <a:cs typeface="Arial" panose="020B0604020202020204" pitchFamily="34" charset="0"/>
                        </a:rPr>
                        <a:t>°</a:t>
                      </a:r>
                      <a:r>
                        <a:rPr lang="uk-UA" sz="1100" dirty="0">
                          <a:effectLst/>
                          <a:latin typeface="Arial" panose="020B0604020202020204" pitchFamily="34" charset="0"/>
                          <a:cs typeface="Arial" panose="020B0604020202020204" pitchFamily="34" charset="0"/>
                        </a:rPr>
                        <a:t>С</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uk-UA" sz="1200" dirty="0">
                          <a:effectLst/>
                          <a:latin typeface="Arial" panose="020B0604020202020204" pitchFamily="34" charset="0"/>
                          <a:cs typeface="Arial" panose="020B0604020202020204" pitchFamily="34" charset="0"/>
                        </a:rPr>
                        <a:t>~1200</a:t>
                      </a:r>
                      <a:r>
                        <a:rPr lang="en-US" sz="1100" dirty="0">
                          <a:effectLst/>
                          <a:latin typeface="Arial" panose="020B0604020202020204" pitchFamily="34" charset="0"/>
                          <a:cs typeface="Arial" panose="020B0604020202020204" pitchFamily="34" charset="0"/>
                        </a:rPr>
                        <a:t>°</a:t>
                      </a:r>
                      <a:r>
                        <a:rPr lang="uk-UA" sz="1100" dirty="0">
                          <a:effectLst/>
                          <a:latin typeface="Arial" panose="020B0604020202020204" pitchFamily="34" charset="0"/>
                          <a:cs typeface="Arial" panose="020B0604020202020204" pitchFamily="34" charset="0"/>
                        </a:rPr>
                        <a:t>С</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619760">
                <a:tc>
                  <a:txBody>
                    <a:bodyPr/>
                    <a:lstStyle/>
                    <a:p>
                      <a:pPr>
                        <a:lnSpc>
                          <a:spcPct val="107000"/>
                        </a:lnSpc>
                        <a:spcAft>
                          <a:spcPts val="800"/>
                        </a:spcAft>
                      </a:pPr>
                      <a:r>
                        <a:rPr lang="uk-UA" sz="1200" dirty="0">
                          <a:effectLst/>
                          <a:latin typeface="Arial" panose="020B0604020202020204" pitchFamily="34" charset="0"/>
                          <a:cs typeface="Arial" panose="020B0604020202020204" pitchFamily="34" charset="0"/>
                        </a:rPr>
                        <a:t>42</a:t>
                      </a:r>
                      <a:r>
                        <a:rPr lang="en-US" sz="1200" dirty="0" err="1">
                          <a:effectLst/>
                          <a:latin typeface="Arial" panose="020B0604020202020204" pitchFamily="34" charset="0"/>
                          <a:cs typeface="Arial" panose="020B0604020202020204" pitchFamily="34" charset="0"/>
                        </a:rPr>
                        <a:t>CrNiMo</a:t>
                      </a:r>
                      <a:r>
                        <a:rPr lang="uk-UA" sz="12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EP</a:t>
                      </a:r>
                      <a:r>
                        <a:rPr lang="uk-UA" sz="1200" dirty="0">
                          <a:effectLst/>
                          <a:latin typeface="Arial" panose="020B0604020202020204" pitchFamily="34" charset="0"/>
                          <a:cs typeface="Arial" panose="020B0604020202020204" pitchFamily="34" charset="0"/>
                        </a:rPr>
                        <a:t>-630</a:t>
                      </a:r>
                      <a:r>
                        <a:rPr lang="en-US" sz="1200" dirty="0">
                          <a:effectLst/>
                          <a:latin typeface="Arial" panose="020B0604020202020204" pitchFamily="34" charset="0"/>
                          <a:cs typeface="Arial" panose="020B0604020202020204" pitchFamily="34" charset="0"/>
                        </a:rPr>
                        <a:t>U</a:t>
                      </a:r>
                      <a:r>
                        <a:rPr lang="uk-UA" sz="1200" dirty="0">
                          <a:effectLst/>
                          <a:latin typeface="Arial" panose="020B0604020202020204" pitchFamily="34" charset="0"/>
                          <a:cs typeface="Arial" panose="020B0604020202020204" pitchFamily="34" charset="0"/>
                        </a:rPr>
                        <a:t>)</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uk-UA" sz="12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cs typeface="Arial" panose="020B0604020202020204" pitchFamily="34" charset="0"/>
                      </a:endParaRPr>
                    </a:p>
                    <a:p>
                      <a:pPr algn="ctr">
                        <a:lnSpc>
                          <a:spcPct val="107000"/>
                        </a:lnSpc>
                        <a:spcAft>
                          <a:spcPts val="800"/>
                        </a:spcAft>
                      </a:pPr>
                      <a:r>
                        <a:rPr lang="uk-UA" sz="1200" dirty="0">
                          <a:effectLst/>
                          <a:latin typeface="Arial" panose="020B0604020202020204" pitchFamily="34" charset="0"/>
                          <a:cs typeface="Arial" panose="020B0604020202020204" pitchFamily="34" charset="0"/>
                        </a:rPr>
                        <a:t>40±3</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uk-UA" sz="12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cs typeface="Arial" panose="020B0604020202020204" pitchFamily="34" charset="0"/>
                      </a:endParaRPr>
                    </a:p>
                    <a:p>
                      <a:pPr algn="ctr">
                        <a:lnSpc>
                          <a:spcPct val="107000"/>
                        </a:lnSpc>
                        <a:spcAft>
                          <a:spcPts val="800"/>
                        </a:spcAft>
                      </a:pPr>
                      <a:r>
                        <a:rPr lang="en-US" sz="1200" dirty="0">
                          <a:effectLst/>
                          <a:latin typeface="Arial" panose="020B0604020202020204" pitchFamily="34" charset="0"/>
                          <a:cs typeface="Arial" panose="020B0604020202020204" pitchFamily="34" charset="0"/>
                        </a:rPr>
                        <a:t>compatible</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uk-UA" sz="12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cs typeface="Arial" panose="020B0604020202020204" pitchFamily="34" charset="0"/>
                      </a:endParaRPr>
                    </a:p>
                    <a:p>
                      <a:pPr indent="-50165" algn="ct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compatible</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latin typeface="Arial" panose="020B0604020202020204" pitchFamily="34" charset="0"/>
                          <a:cs typeface="Arial" panose="020B0604020202020204" pitchFamily="34" charset="0"/>
                        </a:rPr>
                        <a:t>start of intensive interaction</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200" dirty="0">
                          <a:effectLst/>
                          <a:latin typeface="Arial" panose="020B0604020202020204" pitchFamily="34" charset="0"/>
                          <a:cs typeface="Arial" panose="020B0604020202020204" pitchFamily="34" charset="0"/>
                        </a:rPr>
                        <a:t>complete cladding embrittlement</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endParaRPr lang="en-US" sz="1200" dirty="0">
                        <a:effectLst/>
                        <a:latin typeface="Arial" panose="020B0604020202020204" pitchFamily="34" charset="0"/>
                        <a:cs typeface="Arial" panose="020B0604020202020204" pitchFamily="34" charset="0"/>
                      </a:endParaRPr>
                    </a:p>
                    <a:p>
                      <a:pPr algn="ctr">
                        <a:lnSpc>
                          <a:spcPct val="107000"/>
                        </a:lnSpc>
                        <a:spcAft>
                          <a:spcPts val="800"/>
                        </a:spcAft>
                      </a:pPr>
                      <a:r>
                        <a:rPr lang="en-US" sz="1200" dirty="0">
                          <a:effectLst/>
                          <a:latin typeface="Arial" panose="020B0604020202020204" pitchFamily="34" charset="0"/>
                          <a:cs typeface="Arial" panose="020B0604020202020204" pitchFamily="34" charset="0"/>
                        </a:rPr>
                        <a:t>cladding failure</a:t>
                      </a:r>
                      <a:endParaRPr lang="ru-RU"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8" name="Прямоугольник 7"/>
          <p:cNvSpPr/>
          <p:nvPr/>
        </p:nvSpPr>
        <p:spPr>
          <a:xfrm>
            <a:off x="8763000" y="1579756"/>
            <a:ext cx="1673860" cy="1661993"/>
          </a:xfrm>
          <a:prstGeom prst="rect">
            <a:avLst/>
          </a:prstGeom>
        </p:spPr>
        <p:txBody>
          <a:bodyPr wrap="square">
            <a:spAutoFit/>
          </a:bodyPr>
          <a:lstStyle/>
          <a:p>
            <a:r>
              <a:rPr lang="en-US" sz="1700" dirty="0">
                <a:latin typeface="Arial" panose="020B0604020202020204" pitchFamily="34" charset="0"/>
                <a:ea typeface="Calibri" panose="020F0502020204030204" pitchFamily="34" charset="0"/>
                <a:cs typeface="Arial" panose="020B0604020202020204" pitchFamily="34" charset="0"/>
              </a:rPr>
              <a:t>Compatibility of boron carbide with alloy 42CrNiMo</a:t>
            </a:r>
            <a:r>
              <a:rPr lang="uk-UA" sz="1700" dirty="0">
                <a:latin typeface="Arial" panose="020B0604020202020204" pitchFamily="34" charset="0"/>
                <a:ea typeface="Calibri" panose="020F0502020204030204" pitchFamily="34" charset="0"/>
                <a:cs typeface="Arial" panose="020B0604020202020204" pitchFamily="34" charset="0"/>
              </a:rPr>
              <a:t> [1], </a:t>
            </a:r>
            <a:r>
              <a:rPr lang="en-CA" sz="1700" dirty="0">
                <a:latin typeface="Arial" panose="020B0604020202020204" pitchFamily="34" charset="0"/>
                <a:ea typeface="Calibri" panose="020F0502020204030204" pitchFamily="34" charset="0"/>
                <a:cs typeface="Arial" panose="020B0604020202020204" pitchFamily="34" charset="0"/>
              </a:rPr>
              <a:t>exposure time </a:t>
            </a:r>
            <a:r>
              <a:rPr lang="uk-UA" sz="1700" dirty="0">
                <a:latin typeface="Arial" panose="020B0604020202020204" pitchFamily="34" charset="0"/>
                <a:ea typeface="TimesNewRomanPSMT"/>
                <a:cs typeface="Arial" panose="020B0604020202020204" pitchFamily="34" charset="0"/>
              </a:rPr>
              <a:t>3000 </a:t>
            </a:r>
            <a:r>
              <a:rPr lang="en-US" sz="1700" dirty="0">
                <a:latin typeface="Arial" panose="020B0604020202020204" pitchFamily="34" charset="0"/>
                <a:ea typeface="TimesNewRomanPSMT"/>
                <a:cs typeface="Arial" panose="020B0604020202020204" pitchFamily="34" charset="0"/>
              </a:rPr>
              <a:t>hours</a:t>
            </a:r>
            <a:endParaRPr lang="ru-RU" sz="1700" dirty="0">
              <a:latin typeface="Arial" panose="020B0604020202020204" pitchFamily="34" charset="0"/>
              <a:cs typeface="Arial" panose="020B0604020202020204" pitchFamily="34" charset="0"/>
            </a:endParaRPr>
          </a:p>
        </p:txBody>
      </p:sp>
      <p:sp>
        <p:nvSpPr>
          <p:cNvPr id="9" name="Прямоугольник 8"/>
          <p:cNvSpPr/>
          <p:nvPr/>
        </p:nvSpPr>
        <p:spPr>
          <a:xfrm>
            <a:off x="152400" y="3273891"/>
            <a:ext cx="11125200" cy="3431709"/>
          </a:xfrm>
          <a:prstGeom prst="rect">
            <a:avLst/>
          </a:prstGeom>
        </p:spPr>
        <p:txBody>
          <a:bodyPr wrap="square">
            <a:spAutoFit/>
          </a:bodyPr>
          <a:lstStyle/>
          <a:p>
            <a:pPr marL="342900" indent="-342900" algn="just">
              <a:spcAft>
                <a:spcPts val="0"/>
              </a:spcAft>
              <a:buFont typeface="Times New Roman" panose="02020603050405020304" pitchFamily="18" charset="0"/>
              <a:buChar char="-"/>
            </a:pPr>
            <a:r>
              <a:rPr lang="en-US" sz="1700" dirty="0">
                <a:latin typeface="Arial" panose="020B0604020202020204" pitchFamily="34" charset="0"/>
                <a:ea typeface="TimesNewRomanPSMT"/>
                <a:cs typeface="Arial" panose="020B0604020202020204" pitchFamily="34" charset="0"/>
              </a:rPr>
              <a:t>the results of studies on the compatibility of alloy 42CrNiMo with B</a:t>
            </a:r>
            <a:r>
              <a:rPr lang="en-US" sz="1700" baseline="-25000" dirty="0">
                <a:latin typeface="Arial" panose="020B0604020202020204" pitchFamily="34" charset="0"/>
                <a:ea typeface="TimesNewRomanPSMT"/>
                <a:cs typeface="Arial" panose="020B0604020202020204" pitchFamily="34" charset="0"/>
              </a:rPr>
              <a:t>4</a:t>
            </a:r>
            <a:r>
              <a:rPr lang="en-US" sz="1700" dirty="0">
                <a:latin typeface="Arial" panose="020B0604020202020204" pitchFamily="34" charset="0"/>
                <a:ea typeface="TimesNewRomanPSMT"/>
                <a:cs typeface="Arial" panose="020B0604020202020204" pitchFamily="34" charset="0"/>
              </a:rPr>
              <a:t>C under the parameters and conditions of operation in a reactor at temperatures of 350 °C and 500 °C for 3000 hours revealed that when the pellets came into contact with the cladding at 350 °C, no structural changes were detected in the cladding and no interaction was observed. At a temperature of 500 °C, a weak interaction zone was observed, and noticeable interaction between the 42CrNiMo alloy cladding and boron carbide began at temperatures of 800–1200 °C</a:t>
            </a:r>
            <a:r>
              <a:rPr lang="uk-UA" sz="1700" dirty="0">
                <a:latin typeface="Arial" panose="020B0604020202020204" pitchFamily="34" charset="0"/>
                <a:ea typeface="TimesNewRomanPSMT"/>
                <a:cs typeface="Arial" panose="020B0604020202020204" pitchFamily="34" charset="0"/>
              </a:rPr>
              <a:t>. </a:t>
            </a:r>
            <a:r>
              <a:rPr lang="en-US" sz="1700" b="1" dirty="0">
                <a:latin typeface="Arial" panose="020B0604020202020204" pitchFamily="34" charset="0"/>
                <a:ea typeface="TimesNewRomanPSMT"/>
                <a:cs typeface="Arial" panose="020B0604020202020204" pitchFamily="34" charset="0"/>
              </a:rPr>
              <a:t>This means that under normal operating conditions of CRs in a VVER-1000 reactor, the compatibility of boron carbide pellets with a 42CrNiMo alloy cladding will be ensured throughout their entire service life</a:t>
            </a:r>
            <a:r>
              <a:rPr lang="uk-UA" sz="1700" dirty="0">
                <a:latin typeface="Arial" panose="020B0604020202020204" pitchFamily="34" charset="0"/>
                <a:ea typeface="TimesNewRomanPSMT"/>
                <a:cs typeface="Arial" panose="020B0604020202020204" pitchFamily="34" charset="0"/>
              </a:rPr>
              <a:t>;</a:t>
            </a:r>
            <a:endParaRPr lang="ru-RU" sz="1700"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0"/>
              </a:spcAft>
              <a:buFont typeface="Times New Roman" panose="02020603050405020304" pitchFamily="18" charset="0"/>
              <a:buChar char="-"/>
            </a:pPr>
            <a:r>
              <a:rPr lang="uk-UA" sz="1700" b="1" dirty="0">
                <a:latin typeface="Arial" panose="020B0604020202020204" pitchFamily="34" charset="0"/>
                <a:ea typeface="Calibri" panose="020F0502020204030204" pitchFamily="34" charset="0"/>
                <a:cs typeface="Arial" panose="020B0604020202020204" pitchFamily="34" charset="0"/>
              </a:rPr>
              <a:t>(Dy</a:t>
            </a:r>
            <a:r>
              <a:rPr lang="uk-UA" sz="1700" b="1" baseline="-25000" dirty="0">
                <a:latin typeface="Arial" panose="020B0604020202020204" pitchFamily="34" charset="0"/>
                <a:ea typeface="Calibri" panose="020F0502020204030204" pitchFamily="34" charset="0"/>
                <a:cs typeface="Arial" panose="020B0604020202020204" pitchFamily="34" charset="0"/>
              </a:rPr>
              <a:t>2</a:t>
            </a:r>
            <a:r>
              <a:rPr lang="uk-UA" sz="1700" b="1" dirty="0">
                <a:latin typeface="Arial" panose="020B0604020202020204" pitchFamily="34" charset="0"/>
                <a:ea typeface="Calibri" panose="020F0502020204030204" pitchFamily="34" charset="0"/>
                <a:cs typeface="Arial" panose="020B0604020202020204" pitchFamily="34" charset="0"/>
              </a:rPr>
              <a:t>O</a:t>
            </a:r>
            <a:r>
              <a:rPr lang="uk-UA" sz="1700" b="1" baseline="-25000" dirty="0">
                <a:latin typeface="Arial" panose="020B0604020202020204" pitchFamily="34" charset="0"/>
                <a:ea typeface="Calibri" panose="020F0502020204030204" pitchFamily="34" charset="0"/>
                <a:cs typeface="Arial" panose="020B0604020202020204" pitchFamily="34" charset="0"/>
              </a:rPr>
              <a:t>3</a:t>
            </a:r>
            <a:r>
              <a:rPr lang="uk-UA" sz="1700" b="1" dirty="0">
                <a:latin typeface="Arial" panose="020B0604020202020204" pitchFamily="34" charset="0"/>
                <a:ea typeface="Calibri" panose="020F0502020204030204" pitchFamily="34" charset="0"/>
                <a:cs typeface="Arial" panose="020B0604020202020204" pitchFamily="34" charset="0"/>
              </a:rPr>
              <a:t>·TiO</a:t>
            </a:r>
            <a:r>
              <a:rPr lang="uk-UA" sz="1700" b="1" baseline="-25000" dirty="0">
                <a:latin typeface="Arial" panose="020B0604020202020204" pitchFamily="34" charset="0"/>
                <a:ea typeface="Calibri" panose="020F0502020204030204" pitchFamily="34" charset="0"/>
                <a:cs typeface="Arial" panose="020B0604020202020204" pitchFamily="34" charset="0"/>
              </a:rPr>
              <a:t>2</a:t>
            </a:r>
            <a:r>
              <a:rPr lang="uk-UA" sz="1700" b="1" dirty="0">
                <a:latin typeface="Arial" panose="020B0604020202020204" pitchFamily="34" charset="0"/>
                <a:ea typeface="Calibri" panose="020F0502020204030204" pitchFamily="34" charset="0"/>
                <a:cs typeface="Arial" panose="020B0604020202020204" pitchFamily="34" charset="0"/>
              </a:rPr>
              <a:t>) </a:t>
            </a:r>
            <a:r>
              <a:rPr lang="en-US" sz="1700" b="1" dirty="0">
                <a:latin typeface="Arial" panose="020B0604020202020204" pitchFamily="34" charset="0"/>
                <a:ea typeface="Calibri" panose="020F0502020204030204" pitchFamily="34" charset="0"/>
                <a:cs typeface="Arial" panose="020B0604020202020204" pitchFamily="34" charset="0"/>
              </a:rPr>
              <a:t>is compatible with</a:t>
            </a:r>
            <a:r>
              <a:rPr lang="uk-UA" sz="1700" b="1" dirty="0">
                <a:latin typeface="Arial" panose="020B0604020202020204" pitchFamily="34" charset="0"/>
                <a:ea typeface="Calibri" panose="020F0502020204030204" pitchFamily="34" charset="0"/>
                <a:cs typeface="Arial" panose="020B0604020202020204" pitchFamily="34" charset="0"/>
              </a:rPr>
              <a:t> </a:t>
            </a:r>
            <a:r>
              <a:rPr lang="en-US" sz="1700" b="1" dirty="0">
                <a:latin typeface="Arial" panose="020B0604020202020204" pitchFamily="34" charset="0"/>
                <a:ea typeface="Calibri" panose="020F0502020204030204" pitchFamily="34" charset="0"/>
                <a:cs typeface="Arial" panose="020B0604020202020204" pitchFamily="34" charset="0"/>
              </a:rPr>
              <a:t>chromium-nickel</a:t>
            </a:r>
            <a:r>
              <a:rPr lang="uk-UA" sz="1700" b="1" dirty="0">
                <a:latin typeface="Arial" panose="020B0604020202020204" pitchFamily="34" charset="0"/>
                <a:ea typeface="Calibri" panose="020F0502020204030204" pitchFamily="34" charset="0"/>
                <a:cs typeface="Arial" panose="020B0604020202020204" pitchFamily="34" charset="0"/>
              </a:rPr>
              <a:t> </a:t>
            </a:r>
            <a:r>
              <a:rPr lang="en-US" sz="1700" b="1" dirty="0">
                <a:latin typeface="Arial" panose="020B0604020202020204" pitchFamily="34" charset="0"/>
                <a:ea typeface="Calibri" panose="020F0502020204030204" pitchFamily="34" charset="0"/>
                <a:cs typeface="Arial" panose="020B0604020202020204" pitchFamily="34" charset="0"/>
              </a:rPr>
              <a:t>alloys and</a:t>
            </a:r>
            <a:r>
              <a:rPr lang="uk-UA" sz="1700" b="1" dirty="0">
                <a:latin typeface="Arial" panose="020B0604020202020204" pitchFamily="34" charset="0"/>
                <a:ea typeface="Calibri" panose="020F0502020204030204" pitchFamily="34" charset="0"/>
                <a:cs typeface="Arial" panose="020B0604020202020204" pitchFamily="34" charset="0"/>
              </a:rPr>
              <a:t> </a:t>
            </a:r>
            <a:r>
              <a:rPr lang="en-US" sz="1700" b="1" dirty="0">
                <a:latin typeface="Arial" panose="020B0604020202020204" pitchFamily="34" charset="0"/>
                <a:ea typeface="Calibri" panose="020F0502020204030204" pitchFamily="34" charset="0"/>
                <a:cs typeface="Arial" panose="020B0604020202020204" pitchFamily="34" charset="0"/>
              </a:rPr>
              <a:t>austenitic</a:t>
            </a:r>
            <a:r>
              <a:rPr lang="uk-UA" sz="1700" b="1" dirty="0">
                <a:latin typeface="Arial" panose="020B0604020202020204" pitchFamily="34" charset="0"/>
                <a:ea typeface="Calibri" panose="020F0502020204030204" pitchFamily="34" charset="0"/>
                <a:cs typeface="Arial" panose="020B0604020202020204" pitchFamily="34" charset="0"/>
              </a:rPr>
              <a:t> </a:t>
            </a:r>
            <a:r>
              <a:rPr lang="en-US" sz="1700" b="1" dirty="0">
                <a:latin typeface="Arial" panose="020B0604020202020204" pitchFamily="34" charset="0"/>
                <a:ea typeface="Calibri" panose="020F0502020204030204" pitchFamily="34" charset="0"/>
                <a:cs typeface="Arial" panose="020B0604020202020204" pitchFamily="34" charset="0"/>
              </a:rPr>
              <a:t>steels</a:t>
            </a:r>
            <a:r>
              <a:rPr lang="uk-UA" sz="1700" b="1" dirty="0">
                <a:latin typeface="Arial" panose="020B0604020202020204" pitchFamily="34" charset="0"/>
                <a:ea typeface="Calibri" panose="020F0502020204030204" pitchFamily="34" charset="0"/>
                <a:cs typeface="Arial" panose="020B0604020202020204" pitchFamily="34" charset="0"/>
              </a:rPr>
              <a:t> (</a:t>
            </a:r>
            <a:r>
              <a:rPr lang="uk-UA" sz="1700" b="1" dirty="0">
                <a:latin typeface="Arial" panose="020B0604020202020204" pitchFamily="34" charset="0"/>
                <a:ea typeface="TimesNewRomanPSMT"/>
                <a:cs typeface="Arial" panose="020B0604020202020204" pitchFamily="34" charset="0"/>
              </a:rPr>
              <a:t>42</a:t>
            </a:r>
            <a:r>
              <a:rPr lang="en-US" sz="1700" b="1" dirty="0" err="1">
                <a:latin typeface="Arial" panose="020B0604020202020204" pitchFamily="34" charset="0"/>
                <a:ea typeface="TimesNewRomanPSMT"/>
                <a:cs typeface="Arial" panose="020B0604020202020204" pitchFamily="34" charset="0"/>
              </a:rPr>
              <a:t>CrNiMo</a:t>
            </a:r>
            <a:r>
              <a:rPr lang="uk-UA" sz="1700" b="1" dirty="0">
                <a:latin typeface="Arial" panose="020B0604020202020204" pitchFamily="34" charset="0"/>
                <a:ea typeface="TimesNewRomanPSMT"/>
                <a:cs typeface="Arial" panose="020B0604020202020204" pitchFamily="34" charset="0"/>
              </a:rPr>
              <a:t>, 06</a:t>
            </a:r>
            <a:r>
              <a:rPr lang="en-US" sz="1700" b="1" dirty="0">
                <a:latin typeface="Arial" panose="020B0604020202020204" pitchFamily="34" charset="0"/>
                <a:ea typeface="TimesNewRomanPSMT"/>
                <a:cs typeface="Arial" panose="020B0604020202020204" pitchFamily="34" charset="0"/>
              </a:rPr>
              <a:t>Cr</a:t>
            </a:r>
            <a:r>
              <a:rPr lang="uk-UA" sz="1700" b="1" dirty="0">
                <a:latin typeface="Arial" panose="020B0604020202020204" pitchFamily="34" charset="0"/>
                <a:ea typeface="TimesNewRomanPSMT"/>
                <a:cs typeface="Arial" panose="020B0604020202020204" pitchFamily="34" charset="0"/>
              </a:rPr>
              <a:t>18</a:t>
            </a:r>
            <a:r>
              <a:rPr lang="en-US" sz="1700" b="1" dirty="0">
                <a:latin typeface="Arial" panose="020B0604020202020204" pitchFamily="34" charset="0"/>
                <a:ea typeface="TimesNewRomanPSMT"/>
                <a:cs typeface="Arial" panose="020B0604020202020204" pitchFamily="34" charset="0"/>
              </a:rPr>
              <a:t>Ni</a:t>
            </a:r>
            <a:r>
              <a:rPr lang="uk-UA" sz="1700" b="1" dirty="0">
                <a:latin typeface="Arial" panose="020B0604020202020204" pitchFamily="34" charset="0"/>
                <a:ea typeface="TimesNewRomanPSMT"/>
                <a:cs typeface="Arial" panose="020B0604020202020204" pitchFamily="34" charset="0"/>
              </a:rPr>
              <a:t>10Т</a:t>
            </a:r>
            <a:r>
              <a:rPr lang="en-US" sz="1700" b="1" dirty="0" err="1">
                <a:latin typeface="Arial" panose="020B0604020202020204" pitchFamily="34" charset="0"/>
                <a:ea typeface="TimesNewRomanPSMT"/>
                <a:cs typeface="Arial" panose="020B0604020202020204" pitchFamily="34" charset="0"/>
              </a:rPr>
              <a:t>i</a:t>
            </a:r>
            <a:r>
              <a:rPr lang="uk-UA" sz="1700" b="1" dirty="0">
                <a:latin typeface="Arial" panose="020B0604020202020204" pitchFamily="34" charset="0"/>
                <a:ea typeface="TimesNewRomanPSMT"/>
                <a:cs typeface="Arial" panose="020B0604020202020204" pitchFamily="34" charset="0"/>
              </a:rPr>
              <a:t>)</a:t>
            </a:r>
            <a:r>
              <a:rPr lang="uk-UA" sz="1700" b="1" dirty="0">
                <a:latin typeface="Arial" panose="020B0604020202020204" pitchFamily="34" charset="0"/>
                <a:ea typeface="Calibri" panose="020F0502020204030204" pitchFamily="34" charset="0"/>
                <a:cs typeface="Arial" panose="020B0604020202020204" pitchFamily="34" charset="0"/>
              </a:rPr>
              <a:t> </a:t>
            </a:r>
            <a:r>
              <a:rPr lang="en-US" sz="1700" dirty="0">
                <a:latin typeface="Arial" panose="020B0604020202020204" pitchFamily="34" charset="0"/>
                <a:ea typeface="Calibri" panose="020F0502020204030204" pitchFamily="34" charset="0"/>
                <a:cs typeface="Arial" panose="020B0604020202020204" pitchFamily="34" charset="0"/>
              </a:rPr>
              <a:t>under</a:t>
            </a:r>
            <a:r>
              <a:rPr lang="uk-UA" sz="1700" dirty="0">
                <a:latin typeface="Arial" panose="020B0604020202020204" pitchFamily="34" charset="0"/>
                <a:ea typeface="Calibri" panose="020F0502020204030204" pitchFamily="34" charset="0"/>
                <a:cs typeface="Arial" panose="020B0604020202020204" pitchFamily="34" charset="0"/>
              </a:rPr>
              <a:t> </a:t>
            </a:r>
            <a:r>
              <a:rPr lang="en-US" sz="1700" dirty="0">
                <a:latin typeface="Arial" panose="020B0604020202020204" pitchFamily="34" charset="0"/>
                <a:ea typeface="Calibri" panose="020F0502020204030204" pitchFamily="34" charset="0"/>
                <a:cs typeface="Arial" panose="020B0604020202020204" pitchFamily="34" charset="0"/>
              </a:rPr>
              <a:t>operating</a:t>
            </a:r>
            <a:r>
              <a:rPr lang="uk-UA" sz="1700" dirty="0">
                <a:latin typeface="Arial" panose="020B0604020202020204" pitchFamily="34" charset="0"/>
                <a:ea typeface="Calibri" panose="020F0502020204030204" pitchFamily="34" charset="0"/>
                <a:cs typeface="Arial" panose="020B0604020202020204" pitchFamily="34" charset="0"/>
              </a:rPr>
              <a:t> </a:t>
            </a:r>
            <a:r>
              <a:rPr lang="en-US" sz="1700" dirty="0">
                <a:latin typeface="Arial" panose="020B0604020202020204" pitchFamily="34" charset="0"/>
                <a:ea typeface="Calibri" panose="020F0502020204030204" pitchFamily="34" charset="0"/>
                <a:cs typeface="Arial" panose="020B0604020202020204" pitchFamily="34" charset="0"/>
              </a:rPr>
              <a:t>temperature of</a:t>
            </a:r>
            <a:r>
              <a:rPr lang="uk-UA" sz="1700" dirty="0">
                <a:latin typeface="Arial" panose="020B0604020202020204" pitchFamily="34" charset="0"/>
                <a:ea typeface="Calibri" panose="020F0502020204030204" pitchFamily="34" charset="0"/>
                <a:cs typeface="Arial" panose="020B0604020202020204" pitchFamily="34" charset="0"/>
              </a:rPr>
              <a:t> 300...350 °С </a:t>
            </a:r>
            <a:r>
              <a:rPr lang="en-US" sz="1700" dirty="0">
                <a:latin typeface="Arial" panose="020B0604020202020204" pitchFamily="34" charset="0"/>
                <a:ea typeface="Calibri" panose="020F0502020204030204" pitchFamily="34" charset="0"/>
                <a:cs typeface="Arial" panose="020B0604020202020204" pitchFamily="34" charset="0"/>
              </a:rPr>
              <a:t>in</a:t>
            </a:r>
            <a:r>
              <a:rPr lang="uk-UA" sz="1700" dirty="0">
                <a:latin typeface="Arial" panose="020B0604020202020204" pitchFamily="34" charset="0"/>
                <a:ea typeface="Calibri" panose="020F0502020204030204" pitchFamily="34" charset="0"/>
                <a:cs typeface="Arial" panose="020B0604020202020204" pitchFamily="34" charset="0"/>
              </a:rPr>
              <a:t> </a:t>
            </a:r>
            <a:r>
              <a:rPr lang="en-US" sz="1700" dirty="0">
                <a:latin typeface="Arial" panose="020B0604020202020204" pitchFamily="34" charset="0"/>
                <a:ea typeface="Calibri" panose="020F0502020204030204" pitchFamily="34" charset="0"/>
                <a:cs typeface="Arial" panose="020B0604020202020204" pitchFamily="34" charset="0"/>
              </a:rPr>
              <a:t>VVER</a:t>
            </a:r>
            <a:r>
              <a:rPr lang="uk-UA" sz="1700" dirty="0">
                <a:latin typeface="Arial" panose="020B0604020202020204" pitchFamily="34" charset="0"/>
                <a:ea typeface="Calibri" panose="020F0502020204030204" pitchFamily="34" charset="0"/>
                <a:cs typeface="Arial" panose="020B0604020202020204" pitchFamily="34" charset="0"/>
              </a:rPr>
              <a:t>-1000 </a:t>
            </a:r>
            <a:r>
              <a:rPr lang="en-US" sz="1700" dirty="0">
                <a:latin typeface="Arial" panose="020B0604020202020204" pitchFamily="34" charset="0"/>
                <a:ea typeface="Calibri" panose="020F0502020204030204" pitchFamily="34" charset="0"/>
                <a:cs typeface="Arial" panose="020B0604020202020204" pitchFamily="34" charset="0"/>
              </a:rPr>
              <a:t>reactor</a:t>
            </a:r>
            <a:r>
              <a:rPr lang="uk-UA" sz="1700" dirty="0">
                <a:latin typeface="Arial" panose="020B0604020202020204" pitchFamily="34" charset="0"/>
                <a:ea typeface="Calibri" panose="020F0502020204030204" pitchFamily="34" charset="0"/>
                <a:cs typeface="Arial" panose="020B0604020202020204" pitchFamily="34" charset="0"/>
              </a:rPr>
              <a:t> </a:t>
            </a:r>
            <a:r>
              <a:rPr lang="en-US" sz="1700" dirty="0">
                <a:latin typeface="Arial" panose="020B0604020202020204" pitchFamily="34" charset="0"/>
                <a:ea typeface="Calibri" panose="020F0502020204030204" pitchFamily="34" charset="0"/>
                <a:cs typeface="Arial" panose="020B0604020202020204" pitchFamily="34" charset="0"/>
              </a:rPr>
              <a:t>during</a:t>
            </a:r>
            <a:r>
              <a:rPr lang="uk-UA" sz="1700" dirty="0">
                <a:latin typeface="Arial" panose="020B0604020202020204" pitchFamily="34" charset="0"/>
                <a:ea typeface="Calibri" panose="020F0502020204030204" pitchFamily="34" charset="0"/>
                <a:cs typeface="Arial" panose="020B0604020202020204" pitchFamily="34" charset="0"/>
              </a:rPr>
              <a:t>, </a:t>
            </a:r>
            <a:r>
              <a:rPr lang="en-US" sz="1700" dirty="0">
                <a:latin typeface="Arial" panose="020B0604020202020204" pitchFamily="34" charset="0"/>
                <a:ea typeface="Calibri" panose="020F0502020204030204" pitchFamily="34" charset="0"/>
                <a:cs typeface="Arial" panose="020B0604020202020204" pitchFamily="34" charset="0"/>
              </a:rPr>
              <a:t>at least</a:t>
            </a:r>
            <a:r>
              <a:rPr lang="uk-UA" sz="1700" dirty="0">
                <a:latin typeface="Arial" panose="020B0604020202020204" pitchFamily="34" charset="0"/>
                <a:ea typeface="Calibri" panose="020F0502020204030204" pitchFamily="34" charset="0"/>
                <a:cs typeface="Arial" panose="020B0604020202020204" pitchFamily="34" charset="0"/>
              </a:rPr>
              <a:t>, </a:t>
            </a:r>
            <a:r>
              <a:rPr lang="uk-UA" sz="1700" b="1" dirty="0">
                <a:latin typeface="Arial" panose="020B0604020202020204" pitchFamily="34" charset="0"/>
                <a:ea typeface="Calibri" panose="020F0502020204030204" pitchFamily="34" charset="0"/>
                <a:cs typeface="Arial" panose="020B0604020202020204" pitchFamily="34" charset="0"/>
              </a:rPr>
              <a:t>20 </a:t>
            </a:r>
            <a:r>
              <a:rPr lang="en-US" sz="1700" b="1" dirty="0">
                <a:latin typeface="Arial" panose="020B0604020202020204" pitchFamily="34" charset="0"/>
                <a:ea typeface="Calibri" panose="020F0502020204030204" pitchFamily="34" charset="0"/>
                <a:cs typeface="Arial" panose="020B0604020202020204" pitchFamily="34" charset="0"/>
              </a:rPr>
              <a:t>years</a:t>
            </a:r>
            <a:r>
              <a:rPr lang="uk-UA" sz="1700" dirty="0">
                <a:latin typeface="Arial" panose="020B0604020202020204" pitchFamily="34" charset="0"/>
                <a:ea typeface="Calibri" panose="020F0502020204030204" pitchFamily="34" charset="0"/>
                <a:cs typeface="Arial" panose="020B0604020202020204" pitchFamily="34" charset="0"/>
              </a:rPr>
              <a:t>, </a:t>
            </a:r>
            <a:r>
              <a:rPr lang="en-US" sz="1700" dirty="0">
                <a:latin typeface="Arial" panose="020B0604020202020204" pitchFamily="34" charset="0"/>
                <a:ea typeface="Calibri" panose="020F0502020204030204" pitchFamily="34" charset="0"/>
                <a:cs typeface="Arial" panose="020B0604020202020204" pitchFamily="34" charset="0"/>
              </a:rPr>
              <a:t>which has been experimentally confirmed under reactor irradiation conditions [</a:t>
            </a:r>
            <a:r>
              <a:rPr lang="uk-UA" sz="1700" dirty="0">
                <a:latin typeface="Arial" panose="020B0604020202020204" pitchFamily="34" charset="0"/>
                <a:ea typeface="Calibri" panose="020F0502020204030204" pitchFamily="34" charset="0"/>
                <a:cs typeface="Arial" panose="020B0604020202020204" pitchFamily="34" charset="0"/>
              </a:rPr>
              <a:t>2</a:t>
            </a:r>
            <a:r>
              <a:rPr lang="en-US" sz="1700" dirty="0">
                <a:latin typeface="Arial" panose="020B0604020202020204" pitchFamily="34" charset="0"/>
                <a:ea typeface="Calibri" panose="020F0502020204030204" pitchFamily="34" charset="0"/>
                <a:cs typeface="Arial" panose="020B0604020202020204" pitchFamily="34" charset="0"/>
              </a:rPr>
              <a:t>].</a:t>
            </a:r>
          </a:p>
          <a:p>
            <a:pPr marL="268288" algn="just">
              <a:spcAft>
                <a:spcPts val="0"/>
              </a:spcAft>
            </a:pPr>
            <a:r>
              <a:rPr lang="en-US" sz="1000" dirty="0">
                <a:latin typeface="Arial" panose="020B0604020202020204" pitchFamily="34" charset="0"/>
                <a:ea typeface="Calibri" panose="020F0502020204030204" pitchFamily="34" charset="0"/>
                <a:cs typeface="Arial" panose="020B0604020202020204" pitchFamily="34" charset="0"/>
              </a:rPr>
              <a:t>[</a:t>
            </a:r>
            <a:r>
              <a:rPr lang="uk-UA" sz="1000" dirty="0">
                <a:latin typeface="Arial" panose="020B0604020202020204" pitchFamily="34" charset="0"/>
                <a:ea typeface="Calibri" panose="020F0502020204030204" pitchFamily="34" charset="0"/>
                <a:cs typeface="Arial" panose="020B0604020202020204" pitchFamily="34" charset="0"/>
              </a:rPr>
              <a:t>1</a:t>
            </a:r>
            <a:r>
              <a:rPr lang="en-US" sz="1000" dirty="0">
                <a:latin typeface="Arial" panose="020B0604020202020204" pitchFamily="34" charset="0"/>
                <a:ea typeface="Calibri" panose="020F050202020403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a:t>
            </a:r>
            <a:r>
              <a:rPr lang="ru-RU" sz="1000" dirty="0">
                <a:latin typeface="Arial" panose="020B0604020202020204" pitchFamily="34" charset="0"/>
                <a:cs typeface="Arial" panose="020B0604020202020204" pitchFamily="34" charset="0"/>
              </a:rPr>
              <a:t>Фридман Р. С., </a:t>
            </a:r>
            <a:r>
              <a:rPr lang="ru-RU" sz="1000" dirty="0" err="1">
                <a:latin typeface="Arial" panose="020B0604020202020204" pitchFamily="34" charset="0"/>
                <a:cs typeface="Arial" panose="020B0604020202020204" pitchFamily="34" charset="0"/>
              </a:rPr>
              <a:t>Рисованый</a:t>
            </a:r>
            <a:r>
              <a:rPr lang="ru-RU" sz="1000" dirty="0">
                <a:latin typeface="Arial" panose="020B0604020202020204" pitchFamily="34" charset="0"/>
                <a:cs typeface="Arial" panose="020B0604020202020204" pitchFamily="34" charset="0"/>
              </a:rPr>
              <a:t> В. Д. Головченко Ю. М. </a:t>
            </a:r>
            <a:r>
              <a:rPr lang="ru-RU" sz="1000" i="1" dirty="0">
                <a:latin typeface="Arial" panose="020B0604020202020204" pitchFamily="34" charset="0"/>
                <a:cs typeface="Arial" panose="020B0604020202020204" pitchFamily="34" charset="0"/>
              </a:rPr>
              <a:t>Термические испытания облученных макетов и фрагментов ПЭЛ с В</a:t>
            </a:r>
            <a:r>
              <a:rPr lang="ru-RU" sz="1000" i="1" baseline="-25000" dirty="0">
                <a:latin typeface="Arial" panose="020B0604020202020204" pitchFamily="34" charset="0"/>
                <a:cs typeface="Arial" panose="020B0604020202020204" pitchFamily="34" charset="0"/>
              </a:rPr>
              <a:t>4</a:t>
            </a:r>
            <a:r>
              <a:rPr lang="ru-RU" sz="1000" i="1" dirty="0">
                <a:latin typeface="Arial" panose="020B0604020202020204" pitchFamily="34" charset="0"/>
                <a:cs typeface="Arial" panose="020B0604020202020204" pitchFamily="34" charset="0"/>
              </a:rPr>
              <a:t>С</a:t>
            </a:r>
            <a:r>
              <a:rPr lang="ru-RU" sz="1000" dirty="0">
                <a:latin typeface="Arial" panose="020B0604020202020204" pitchFamily="34" charset="0"/>
                <a:cs typeface="Arial" panose="020B0604020202020204" pitchFamily="34" charset="0"/>
              </a:rPr>
              <a:t> // Сборник докладов 5-й межотраслевой конференции по реакторному материаловедению. - 1998. -Т 1, ч. 2., Димитровград</a:t>
            </a:r>
            <a:endParaRPr lang="en-US" sz="1000" dirty="0">
              <a:latin typeface="Arial" panose="020B0604020202020204" pitchFamily="34" charset="0"/>
              <a:ea typeface="Calibri" panose="020F0502020204030204" pitchFamily="34" charset="0"/>
              <a:cs typeface="Arial" panose="020B0604020202020204" pitchFamily="34" charset="0"/>
            </a:endParaRPr>
          </a:p>
          <a:p>
            <a:pPr marL="268288" algn="just">
              <a:spcAft>
                <a:spcPts val="0"/>
              </a:spcAft>
            </a:pPr>
            <a:r>
              <a:rPr lang="en-US" sz="1000" dirty="0">
                <a:latin typeface="Arial" panose="020B0604020202020204" pitchFamily="34" charset="0"/>
                <a:ea typeface="Calibri" panose="020F0502020204030204" pitchFamily="34" charset="0"/>
                <a:cs typeface="Arial" panose="020B0604020202020204" pitchFamily="34" charset="0"/>
              </a:rPr>
              <a:t>[</a:t>
            </a:r>
            <a:r>
              <a:rPr lang="uk-UA" sz="1000" dirty="0">
                <a:latin typeface="Arial" panose="020B0604020202020204" pitchFamily="34" charset="0"/>
                <a:ea typeface="Calibri" panose="020F0502020204030204" pitchFamily="34" charset="0"/>
                <a:cs typeface="Arial" panose="020B0604020202020204" pitchFamily="34" charset="0"/>
              </a:rPr>
              <a:t>2</a:t>
            </a:r>
            <a:r>
              <a:rPr lang="en-US" sz="1000" dirty="0">
                <a:latin typeface="Arial" panose="020B0604020202020204" pitchFamily="34" charset="0"/>
                <a:ea typeface="Calibri" panose="020F0502020204030204" pitchFamily="34" charset="0"/>
                <a:cs typeface="Arial" panose="020B0604020202020204" pitchFamily="34" charset="0"/>
              </a:rPr>
              <a:t>]</a:t>
            </a:r>
            <a:r>
              <a:rPr lang="en-GB" sz="1000" dirty="0">
                <a:latin typeface="Arial" panose="020B0604020202020204" pitchFamily="34" charset="0"/>
                <a:cs typeface="Arial" panose="020B0604020202020204" pitchFamily="34" charset="0"/>
              </a:rPr>
              <a:t> </a:t>
            </a:r>
            <a:r>
              <a:rPr lang="en-GB" sz="1000" dirty="0" err="1">
                <a:latin typeface="Arial" panose="020B0604020202020204" pitchFamily="34" charset="0"/>
                <a:cs typeface="Arial" panose="020B0604020202020204" pitchFamily="34" charset="0"/>
              </a:rPr>
              <a:t>Risovany</a:t>
            </a:r>
            <a:r>
              <a:rPr lang="en-GB" sz="1000" dirty="0">
                <a:latin typeface="Arial" panose="020B0604020202020204" pitchFamily="34" charset="0"/>
                <a:cs typeface="Arial" panose="020B0604020202020204" pitchFamily="34" charset="0"/>
              </a:rPr>
              <a:t> V. D., </a:t>
            </a:r>
            <a:r>
              <a:rPr lang="en-GB" sz="1000" dirty="0" err="1">
                <a:latin typeface="Arial" panose="020B0604020202020204" pitchFamily="34" charset="0"/>
                <a:cs typeface="Arial" panose="020B0604020202020204" pitchFamily="34" charset="0"/>
              </a:rPr>
              <a:t>Varshalova</a:t>
            </a:r>
            <a:r>
              <a:rPr lang="en-GB" sz="1000" dirty="0">
                <a:latin typeface="Arial" panose="020B0604020202020204" pitchFamily="34" charset="0"/>
                <a:cs typeface="Arial" panose="020B0604020202020204" pitchFamily="34" charset="0"/>
              </a:rPr>
              <a:t> E. E., </a:t>
            </a:r>
            <a:r>
              <a:rPr lang="en-GB" sz="1000" dirty="0" err="1">
                <a:latin typeface="Arial" panose="020B0604020202020204" pitchFamily="34" charset="0"/>
                <a:cs typeface="Arial" panose="020B0604020202020204" pitchFamily="34" charset="0"/>
              </a:rPr>
              <a:t>Suslov</a:t>
            </a:r>
            <a:r>
              <a:rPr lang="en-GB" sz="1000" dirty="0">
                <a:latin typeface="Arial" panose="020B0604020202020204" pitchFamily="34" charset="0"/>
                <a:cs typeface="Arial" panose="020B0604020202020204" pitchFamily="34" charset="0"/>
              </a:rPr>
              <a:t> D. N. Dysprosium </a:t>
            </a:r>
            <a:r>
              <a:rPr lang="en-GB" sz="1000" dirty="0" err="1">
                <a:latin typeface="Arial" panose="020B0604020202020204" pitchFamily="34" charset="0"/>
                <a:cs typeface="Arial" panose="020B0604020202020204" pitchFamily="34" charset="0"/>
              </a:rPr>
              <a:t>titanate</a:t>
            </a:r>
            <a:r>
              <a:rPr lang="en-GB" sz="1000" dirty="0">
                <a:latin typeface="Arial" panose="020B0604020202020204" pitchFamily="34" charset="0"/>
                <a:cs typeface="Arial" panose="020B0604020202020204" pitchFamily="34" charset="0"/>
              </a:rPr>
              <a:t> as an absorber material for control rods. </a:t>
            </a:r>
            <a:r>
              <a:rPr lang="en-GB" sz="1000" i="1" dirty="0">
                <a:latin typeface="Arial" panose="020B0604020202020204" pitchFamily="34" charset="0"/>
                <a:cs typeface="Arial" panose="020B0604020202020204" pitchFamily="34" charset="0"/>
              </a:rPr>
              <a:t>Journal of Nuclear Materials</a:t>
            </a:r>
            <a:r>
              <a:rPr lang="en-GB" sz="1000" dirty="0">
                <a:latin typeface="Arial" panose="020B0604020202020204" pitchFamily="34" charset="0"/>
                <a:cs typeface="Arial" panose="020B0604020202020204" pitchFamily="34" charset="0"/>
              </a:rPr>
              <a:t>. 2000. Vol. 281. P. 84-89</a:t>
            </a:r>
            <a:endParaRPr lang="ru-RU" sz="1000" dirty="0">
              <a:latin typeface="Arial" panose="020B0604020202020204" pitchFamily="34" charset="0"/>
              <a:ea typeface="Calibri" panose="020F0502020204030204" pitchFamily="34" charset="0"/>
              <a:cs typeface="Arial" panose="020B0604020202020204" pitchFamily="34" charset="0"/>
            </a:endParaRPr>
          </a:p>
        </p:txBody>
      </p:sp>
      <p:cxnSp>
        <p:nvCxnSpPr>
          <p:cNvPr id="11" name="Прямая соединительная линия 10"/>
          <p:cNvCxnSpPr/>
          <p:nvPr/>
        </p:nvCxnSpPr>
        <p:spPr>
          <a:xfrm flipV="1">
            <a:off x="1704340" y="484525"/>
            <a:ext cx="8811260" cy="21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4844549" y="-451180"/>
            <a:ext cx="1868460" cy="369332"/>
          </a:xfrm>
          <a:prstGeom prst="rect">
            <a:avLst/>
          </a:prstGeom>
        </p:spPr>
        <p:txBody>
          <a:bodyPr wrap="none">
            <a:spAutoFit/>
          </a:bodyPr>
          <a:lstStyle/>
          <a:p>
            <a:r>
              <a:rPr lang="uk-UA"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Переробляється</a:t>
            </a:r>
            <a:endParaRPr lang="ru-RU" dirty="0"/>
          </a:p>
        </p:txBody>
      </p:sp>
    </p:spTree>
    <p:extLst>
      <p:ext uri="{BB962C8B-B14F-4D97-AF65-F5344CB8AC3E}">
        <p14:creationId xmlns:p14="http://schemas.microsoft.com/office/powerpoint/2010/main" val="1624415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6085F8-6198-9663-B4E5-F46BF3445952}"/>
              </a:ext>
            </a:extLst>
          </p:cNvPr>
          <p:cNvSpPr txBox="1"/>
          <p:nvPr/>
        </p:nvSpPr>
        <p:spPr>
          <a:xfrm>
            <a:off x="2057400" y="120620"/>
            <a:ext cx="8077200" cy="400110"/>
          </a:xfrm>
          <a:prstGeom prst="rect">
            <a:avLst/>
          </a:prstGeom>
          <a:noFill/>
        </p:spPr>
        <p:txBody>
          <a:bodyPr wrap="square">
            <a:spAutoFit/>
          </a:bodyPr>
          <a:lstStyle/>
          <a:p>
            <a:pPr algn="ctr"/>
            <a:r>
              <a:rPr lang="uk-UA" sz="2000" b="1" dirty="0">
                <a:latin typeface="Arial" panose="020B0604020202020204" pitchFamily="34" charset="0"/>
                <a:ea typeface="Calibri" panose="020F0502020204030204" pitchFamily="34" charset="0"/>
                <a:cs typeface="Arial" panose="020B0604020202020204" pitchFamily="34" charset="0"/>
              </a:rPr>
              <a:t>3.4.2 </a:t>
            </a:r>
            <a:r>
              <a:rPr lang="en-US" sz="2000" b="1" dirty="0">
                <a:latin typeface="Arial" panose="020B0604020202020204" pitchFamily="34" charset="0"/>
                <a:ea typeface="Calibri" panose="020F0502020204030204" pitchFamily="34" charset="0"/>
                <a:cs typeface="Arial" panose="020B0604020202020204" pitchFamily="34" charset="0"/>
              </a:rPr>
              <a:t>CRs performance under dynamic loads</a:t>
            </a:r>
            <a:r>
              <a:rPr lang="uk-UA" sz="2000" b="1" dirty="0">
                <a:latin typeface="Arial" panose="020B0604020202020204" pitchFamily="34" charset="0"/>
                <a:ea typeface="Calibri" panose="020F0502020204030204" pitchFamily="34" charset="0"/>
                <a:cs typeface="Arial" panose="020B0604020202020204" pitchFamily="34" charset="0"/>
              </a:rPr>
              <a:t> </a:t>
            </a:r>
            <a:endParaRPr lang="uk-UA"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34E611-AA6D-E573-65BB-2346266B98CF}"/>
              </a:ext>
            </a:extLst>
          </p:cNvPr>
          <p:cNvSpPr txBox="1"/>
          <p:nvPr/>
        </p:nvSpPr>
        <p:spPr>
          <a:xfrm>
            <a:off x="609600" y="529124"/>
            <a:ext cx="5715001" cy="4119076"/>
          </a:xfrm>
          <a:prstGeom prst="rect">
            <a:avLst/>
          </a:prstGeom>
          <a:noFill/>
        </p:spPr>
        <p:txBody>
          <a:bodyPr wrap="square">
            <a:spAutoFit/>
          </a:bodyPr>
          <a:lstStyle/>
          <a:p>
            <a:pPr indent="442595" algn="just">
              <a:spcAft>
                <a:spcPts val="800"/>
              </a:spcAft>
            </a:pPr>
            <a:r>
              <a:rPr lang="en-US" sz="1700" dirty="0">
                <a:latin typeface="Arial" panose="020B0604020202020204" pitchFamily="34" charset="0"/>
                <a:ea typeface="Calibri" panose="020F0502020204030204" pitchFamily="34" charset="0"/>
                <a:cs typeface="Arial" panose="020B0604020202020204" pitchFamily="34" charset="0"/>
              </a:rPr>
              <a:t>During reactor operation, standard situations may occur in which the scram mode is activated and RCCAs immerse themselves under their own weight into FA guide thimbles at a maximum speed of up to 4 m/s. Under these dynamic loads, the main impact is on the RCCA top end plug and the FA top nozzle, where the energy is partially damped by springs.</a:t>
            </a:r>
            <a:r>
              <a:rPr lang="uk-UA" sz="1700" dirty="0">
                <a:latin typeface="Arial" panose="020B0604020202020204" pitchFamily="34" charset="0"/>
                <a:ea typeface="Calibri" panose="020F0502020204030204" pitchFamily="34" charset="0"/>
                <a:cs typeface="Arial" panose="020B0604020202020204" pitchFamily="34" charset="0"/>
              </a:rPr>
              <a:t> </a:t>
            </a:r>
          </a:p>
          <a:p>
            <a:pPr indent="442595" algn="just">
              <a:spcAft>
                <a:spcPts val="800"/>
              </a:spcAft>
            </a:pPr>
            <a:r>
              <a:rPr lang="en-US" sz="1700" dirty="0">
                <a:latin typeface="Arial" panose="020B0604020202020204" pitchFamily="34" charset="0"/>
                <a:ea typeface="Calibri" panose="020F0502020204030204" pitchFamily="34" charset="0"/>
                <a:cs typeface="Arial" panose="020B0604020202020204" pitchFamily="34" charset="0"/>
              </a:rPr>
              <a:t>To demonstrate the safety margin of dysprosium </a:t>
            </a:r>
            <a:r>
              <a:rPr lang="en-US" sz="1700" dirty="0" err="1">
                <a:latin typeface="Arial" panose="020B0604020202020204" pitchFamily="34" charset="0"/>
                <a:ea typeface="Calibri" panose="020F0502020204030204" pitchFamily="34" charset="0"/>
                <a:cs typeface="Arial" panose="020B0604020202020204" pitchFamily="34" charset="0"/>
              </a:rPr>
              <a:t>titanate</a:t>
            </a:r>
            <a:r>
              <a:rPr lang="en-US" sz="1700" dirty="0">
                <a:latin typeface="Arial" panose="020B0604020202020204" pitchFamily="34" charset="0"/>
                <a:ea typeface="Calibri" panose="020F0502020204030204" pitchFamily="34" charset="0"/>
                <a:cs typeface="Arial" panose="020B0604020202020204" pitchFamily="34" charset="0"/>
              </a:rPr>
              <a:t> and boron carbide pellets, an assessment of dynamic loads on the absorber pellets during collision of the RCCA with the FA top nozzle was performed. The calculation results revealed that the safety margin coefficient is sufficient to maintain pellet integrity. The calculation results are confirmed by experiments on the dropping of the RCCA on a test rig</a:t>
            </a:r>
            <a:r>
              <a:rPr lang="uk-UA" sz="1700" dirty="0">
                <a:latin typeface="Arial" panose="020B0604020202020204" pitchFamily="34" charset="0"/>
                <a:ea typeface="Calibri" panose="020F0502020204030204" pitchFamily="34" charset="0"/>
                <a:cs typeface="Arial" panose="020B0604020202020204" pitchFamily="34" charset="0"/>
              </a:rPr>
              <a:t>.</a:t>
            </a:r>
          </a:p>
        </p:txBody>
      </p:sp>
      <p:sp>
        <p:nvSpPr>
          <p:cNvPr id="8" name="TextBox 7">
            <a:extLst>
              <a:ext uri="{FF2B5EF4-FFF2-40B4-BE49-F238E27FC236}">
                <a16:creationId xmlns:a16="http://schemas.microsoft.com/office/drawing/2014/main" id="{979C4BEB-D571-9BB8-1237-73825DE75C99}"/>
              </a:ext>
            </a:extLst>
          </p:cNvPr>
          <p:cNvSpPr txBox="1"/>
          <p:nvPr/>
        </p:nvSpPr>
        <p:spPr>
          <a:xfrm>
            <a:off x="6324601" y="3449839"/>
            <a:ext cx="4185952" cy="1200329"/>
          </a:xfrm>
          <a:prstGeom prst="rect">
            <a:avLst/>
          </a:prstGeom>
          <a:noFill/>
        </p:spPr>
        <p:txBody>
          <a:bodyPr wrap="square">
            <a:spAutoFit/>
          </a:bodyPr>
          <a:lstStyle/>
          <a:p>
            <a:pPr indent="442595" algn="just">
              <a:spcAft>
                <a:spcPts val="800"/>
              </a:spcAft>
            </a:pPr>
            <a:r>
              <a:rPr lang="en-US" dirty="0">
                <a:latin typeface="Arial" panose="020B0604020202020204" pitchFamily="34" charset="0"/>
                <a:ea typeface="Calibri" panose="020F0502020204030204" pitchFamily="34" charset="0"/>
                <a:cs typeface="Arial" panose="020B0604020202020204" pitchFamily="34" charset="0"/>
              </a:rPr>
              <a:t>Dynamic loads are calculated for the acceleration during striking of  RCCA with FA top nozzle of 31g, for the lower pellet (S=36.8 mm</a:t>
            </a:r>
            <a:r>
              <a:rPr lang="en-US" baseline="30000" dirty="0">
                <a:latin typeface="Arial" panose="020B0604020202020204" pitchFamily="34" charset="0"/>
                <a:ea typeface="Calibri" panose="020F0502020204030204" pitchFamily="34" charset="0"/>
                <a:cs typeface="Arial" panose="020B0604020202020204" pitchFamily="34" charset="0"/>
              </a:rPr>
              <a:t>2</a:t>
            </a:r>
            <a:r>
              <a:rPr lang="en-US" dirty="0">
                <a:latin typeface="Arial" panose="020B0604020202020204" pitchFamily="34" charset="0"/>
                <a:ea typeface="Calibri" panose="020F0502020204030204" pitchFamily="34" charset="0"/>
                <a:cs typeface="Arial" panose="020B0604020202020204" pitchFamily="34" charset="0"/>
              </a:rPr>
              <a:t>):</a:t>
            </a:r>
            <a:endParaRPr lang="uk-UA" sz="1600" dirty="0">
              <a:latin typeface="Arial" panose="020B0604020202020204" pitchFamily="34" charset="0"/>
              <a:ea typeface="Calibri" panose="020F0502020204030204" pitchFamily="34" charset="0"/>
              <a:cs typeface="Arial" panose="020B0604020202020204" pitchFamily="34" charset="0"/>
            </a:endParaRPr>
          </a:p>
        </p:txBody>
      </p:sp>
      <p:cxnSp>
        <p:nvCxnSpPr>
          <p:cNvPr id="14" name="Пряма сполучна лінія 13">
            <a:extLst>
              <a:ext uri="{FF2B5EF4-FFF2-40B4-BE49-F238E27FC236}">
                <a16:creationId xmlns:a16="http://schemas.microsoft.com/office/drawing/2014/main" id="{DB02479B-7637-2638-C0D9-0BCEE84E2EE0}"/>
              </a:ext>
            </a:extLst>
          </p:cNvPr>
          <p:cNvCxnSpPr/>
          <p:nvPr/>
        </p:nvCxnSpPr>
        <p:spPr>
          <a:xfrm>
            <a:off x="1828800" y="520730"/>
            <a:ext cx="8704612" cy="0"/>
          </a:xfrm>
          <a:prstGeom prst="line">
            <a:avLst/>
          </a:prstGeom>
          <a:ln w="15875"/>
        </p:spPr>
        <p:style>
          <a:lnRef idx="1">
            <a:schemeClr val="accent6"/>
          </a:lnRef>
          <a:fillRef idx="0">
            <a:schemeClr val="accent6"/>
          </a:fillRef>
          <a:effectRef idx="0">
            <a:schemeClr val="accent6"/>
          </a:effectRef>
          <a:fontRef idx="minor">
            <a:schemeClr val="tx1"/>
          </a:fontRef>
        </p:style>
      </p:cxnSp>
      <p:graphicFrame>
        <p:nvGraphicFramePr>
          <p:cNvPr id="11" name="Таблица 10"/>
          <p:cNvGraphicFramePr>
            <a:graphicFrameLocks noGrp="1"/>
          </p:cNvGraphicFramePr>
          <p:nvPr>
            <p:extLst>
              <p:ext uri="{D42A27DB-BD31-4B8C-83A1-F6EECF244321}">
                <p14:modId xmlns:p14="http://schemas.microsoft.com/office/powerpoint/2010/main" val="3606266144"/>
              </p:ext>
            </p:extLst>
          </p:nvPr>
        </p:nvGraphicFramePr>
        <p:xfrm>
          <a:off x="1548799" y="4852921"/>
          <a:ext cx="8892842" cy="1707388"/>
        </p:xfrm>
        <a:graphic>
          <a:graphicData uri="http://schemas.openxmlformats.org/drawingml/2006/table">
            <a:tbl>
              <a:tblPr firstRow="1" firstCol="1" bandRow="1">
                <a:tableStyleId>{69012ECD-51FC-41F1-AA8D-1B2483CD663E}</a:tableStyleId>
              </a:tblPr>
              <a:tblGrid>
                <a:gridCol w="148363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752600">
                  <a:extLst>
                    <a:ext uri="{9D8B030D-6E8A-4147-A177-3AD203B41FA5}">
                      <a16:colId xmlns:a16="http://schemas.microsoft.com/office/drawing/2014/main" val="4247964891"/>
                    </a:ext>
                  </a:extLst>
                </a:gridCol>
                <a:gridCol w="990600">
                  <a:extLst>
                    <a:ext uri="{9D8B030D-6E8A-4147-A177-3AD203B41FA5}">
                      <a16:colId xmlns:a16="http://schemas.microsoft.com/office/drawing/2014/main" val="2061090178"/>
                    </a:ext>
                  </a:extLst>
                </a:gridCol>
                <a:gridCol w="1699680">
                  <a:extLst>
                    <a:ext uri="{9D8B030D-6E8A-4147-A177-3AD203B41FA5}">
                      <a16:colId xmlns:a16="http://schemas.microsoft.com/office/drawing/2014/main" val="2853474143"/>
                    </a:ext>
                  </a:extLst>
                </a:gridCol>
                <a:gridCol w="1747132">
                  <a:extLst>
                    <a:ext uri="{9D8B030D-6E8A-4147-A177-3AD203B41FA5}">
                      <a16:colId xmlns:a16="http://schemas.microsoft.com/office/drawing/2014/main" val="20002"/>
                    </a:ext>
                  </a:extLst>
                </a:gridCol>
              </a:tblGrid>
              <a:tr h="533400">
                <a:tc>
                  <a:txBody>
                    <a:bodyPr/>
                    <a:lstStyle/>
                    <a:p>
                      <a:pPr algn="ctr">
                        <a:lnSpc>
                          <a:spcPct val="100000"/>
                        </a:lnSpc>
                        <a:spcAft>
                          <a:spcPts val="0"/>
                        </a:spcAft>
                      </a:pPr>
                      <a:r>
                        <a:rPr lang="en-US" sz="1600" dirty="0" smtClean="0">
                          <a:effectLst/>
                          <a:latin typeface="+mn-lt"/>
                          <a:ea typeface="Calibri" panose="020F0502020204030204" pitchFamily="34" charset="0"/>
                          <a:cs typeface="Times New Roman" panose="02020603050405020304" pitchFamily="18" charset="0"/>
                        </a:rPr>
                        <a:t>CR </a:t>
                      </a:r>
                    </a:p>
                    <a:p>
                      <a:pPr algn="ctr">
                        <a:lnSpc>
                          <a:spcPct val="100000"/>
                        </a:lnSpc>
                        <a:spcAft>
                          <a:spcPts val="0"/>
                        </a:spcAft>
                      </a:pPr>
                      <a:r>
                        <a:rPr lang="en-US" sz="1600" dirty="0" smtClean="0">
                          <a:effectLst/>
                          <a:latin typeface="+mn-lt"/>
                          <a:ea typeface="Calibri" panose="020F0502020204030204" pitchFamily="34" charset="0"/>
                          <a:cs typeface="Times New Roman" panose="02020603050405020304" pitchFamily="18" charset="0"/>
                        </a:rPr>
                        <a:t>design</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600" dirty="0">
                          <a:effectLst/>
                          <a:latin typeface="+mn-lt"/>
                        </a:rPr>
                        <a:t>Height of</a:t>
                      </a:r>
                      <a:r>
                        <a:rPr lang="uk-UA" sz="1600" dirty="0">
                          <a:effectLst/>
                          <a:latin typeface="+mn-lt"/>
                        </a:rPr>
                        <a:t> В</a:t>
                      </a:r>
                      <a:r>
                        <a:rPr lang="uk-UA" sz="1600" baseline="-25000" dirty="0">
                          <a:effectLst/>
                          <a:latin typeface="+mn-lt"/>
                        </a:rPr>
                        <a:t>4</a:t>
                      </a:r>
                      <a:r>
                        <a:rPr lang="uk-UA" sz="1600" dirty="0">
                          <a:effectLst/>
                          <a:latin typeface="+mn-lt"/>
                        </a:rPr>
                        <a:t>С, </a:t>
                      </a:r>
                      <a:r>
                        <a:rPr lang="en-US" sz="1600" dirty="0">
                          <a:effectLst/>
                          <a:latin typeface="+mn-lt"/>
                        </a:rPr>
                        <a:t>mm</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mn-lt"/>
                        </a:rPr>
                        <a:t>Height of</a:t>
                      </a:r>
                      <a:r>
                        <a:rPr lang="uk-UA" sz="1600" dirty="0">
                          <a:effectLst/>
                          <a:latin typeface="+mn-lt"/>
                        </a:rPr>
                        <a:t> </a:t>
                      </a:r>
                      <a:r>
                        <a:rPr lang="en-US" sz="1600" b="1" dirty="0">
                          <a:solidFill>
                            <a:schemeClr val="bg1"/>
                          </a:solidFill>
                          <a:latin typeface="+mn-lt"/>
                          <a:ea typeface="Calibri" panose="020F0502020204030204" pitchFamily="34" charset="0"/>
                          <a:cs typeface="Times New Roman" panose="02020603050405020304" pitchFamily="18" charset="0"/>
                        </a:rPr>
                        <a:t>Dy</a:t>
                      </a:r>
                      <a:r>
                        <a:rPr lang="en-US" sz="1600" b="1" baseline="-25000" dirty="0">
                          <a:solidFill>
                            <a:schemeClr val="bg1"/>
                          </a:solidFill>
                          <a:latin typeface="+mn-lt"/>
                          <a:ea typeface="Calibri" panose="020F0502020204030204" pitchFamily="34" charset="0"/>
                          <a:cs typeface="Times New Roman" panose="02020603050405020304" pitchFamily="18" charset="0"/>
                        </a:rPr>
                        <a:t>2</a:t>
                      </a:r>
                      <a:r>
                        <a:rPr lang="en-US" sz="1600" b="1" dirty="0">
                          <a:solidFill>
                            <a:schemeClr val="bg1"/>
                          </a:solidFill>
                          <a:latin typeface="+mn-lt"/>
                          <a:ea typeface="Calibri" panose="020F0502020204030204" pitchFamily="34" charset="0"/>
                          <a:cs typeface="Times New Roman" panose="02020603050405020304" pitchFamily="18" charset="0"/>
                        </a:rPr>
                        <a:t>O</a:t>
                      </a:r>
                      <a:r>
                        <a:rPr lang="en-US" sz="1600" b="1" baseline="-25000" dirty="0">
                          <a:solidFill>
                            <a:schemeClr val="bg1"/>
                          </a:solidFill>
                          <a:latin typeface="+mn-lt"/>
                          <a:ea typeface="Calibri" panose="020F0502020204030204" pitchFamily="34" charset="0"/>
                          <a:cs typeface="Times New Roman" panose="02020603050405020304" pitchFamily="18" charset="0"/>
                        </a:rPr>
                        <a:t>3</a:t>
                      </a:r>
                      <a:r>
                        <a:rPr lang="en-US" sz="1600" b="1" dirty="0">
                          <a:solidFill>
                            <a:schemeClr val="bg1"/>
                          </a:solidFill>
                          <a:latin typeface="+mn-lt"/>
                          <a:ea typeface="Calibri" panose="020F0502020204030204" pitchFamily="34" charset="0"/>
                          <a:cs typeface="Times New Roman" panose="02020603050405020304" pitchFamily="18" charset="0"/>
                        </a:rPr>
                        <a:t>·TiO</a:t>
                      </a:r>
                      <a:r>
                        <a:rPr lang="en-US" sz="1600" b="1" baseline="-25000" dirty="0">
                          <a:solidFill>
                            <a:schemeClr val="bg1"/>
                          </a:solidFill>
                          <a:latin typeface="+mn-lt"/>
                          <a:ea typeface="Calibri" panose="020F0502020204030204" pitchFamily="34" charset="0"/>
                          <a:cs typeface="Times New Roman" panose="02020603050405020304" pitchFamily="18" charset="0"/>
                        </a:rPr>
                        <a:t>2</a:t>
                      </a:r>
                      <a:r>
                        <a:rPr lang="uk-UA" sz="1600" dirty="0">
                          <a:effectLst/>
                          <a:latin typeface="+mn-lt"/>
                        </a:rPr>
                        <a:t>, </a:t>
                      </a:r>
                      <a:r>
                        <a:rPr lang="en-US" sz="1600" dirty="0">
                          <a:effectLst/>
                          <a:latin typeface="+mn-lt"/>
                        </a:rPr>
                        <a:t>mm</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dirty="0">
                          <a:effectLst/>
                          <a:latin typeface="+mn-lt"/>
                          <a:ea typeface="Calibri" panose="020F0502020204030204" pitchFamily="34" charset="0"/>
                          <a:cs typeface="Times New Roman" panose="02020603050405020304" pitchFamily="18" charset="0"/>
                        </a:rPr>
                        <a:t>Striking force</a:t>
                      </a:r>
                      <a:r>
                        <a:rPr lang="uk-UA" sz="160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N</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600" dirty="0">
                          <a:effectLst/>
                          <a:latin typeface="+mn-lt"/>
                          <a:ea typeface="Calibri" panose="020F0502020204030204" pitchFamily="34" charset="0"/>
                          <a:cs typeface="Times New Roman" panose="02020603050405020304" pitchFamily="18" charset="0"/>
                        </a:rPr>
                        <a:t>Stress in pellets</a:t>
                      </a:r>
                      <a:r>
                        <a:rPr lang="uk-UA" sz="1600" dirty="0">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MPa </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mn-lt"/>
                          <a:ea typeface="Calibri" panose="020F0502020204030204" pitchFamily="34" charset="0"/>
                          <a:cs typeface="Times New Roman" panose="02020603050405020304" pitchFamily="18" charset="0"/>
                        </a:rPr>
                        <a:t>Load</a:t>
                      </a:r>
                      <a:r>
                        <a:rPr lang="en-US" sz="1600" baseline="0" dirty="0">
                          <a:effectLst/>
                          <a:latin typeface="+mn-lt"/>
                          <a:ea typeface="Calibri" panose="020F0502020204030204" pitchFamily="34" charset="0"/>
                          <a:cs typeface="Times New Roman" panose="02020603050405020304" pitchFamily="18" charset="0"/>
                        </a:rPr>
                        <a:t> factor</a:t>
                      </a:r>
                      <a:endParaRPr lang="ru-RU"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0">
                <a:tc>
                  <a:txBody>
                    <a:bodyPr/>
                    <a:lstStyle/>
                    <a:p>
                      <a:pPr algn="ctr">
                        <a:lnSpc>
                          <a:spcPct val="107000"/>
                        </a:lnSpc>
                        <a:spcAft>
                          <a:spcPts val="800"/>
                        </a:spcAft>
                      </a:pPr>
                      <a:r>
                        <a:rPr lang="uk-UA" sz="1800" dirty="0">
                          <a:effectLst/>
                          <a:latin typeface="+mn-lt"/>
                        </a:rPr>
                        <a:t>12-1-091</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mn-lt"/>
                        </a:rPr>
                        <a:t>3500</a:t>
                      </a:r>
                      <a:endParaRPr lang="ru-RU" sz="18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uk-UA" sz="1800" dirty="0">
                          <a:effectLst/>
                          <a:latin typeface="+mn-lt"/>
                        </a:rPr>
                        <a:t>0</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ru-RU" sz="1800" b="0" i="0" u="none" strike="noStrike" dirty="0">
                          <a:solidFill>
                            <a:srgbClr val="000000"/>
                          </a:solidFill>
                          <a:effectLst/>
                          <a:latin typeface="+mj-lt"/>
                        </a:rPr>
                        <a:t>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uk-UA" sz="1800" dirty="0">
                          <a:effectLst/>
                          <a:latin typeface="+mn-lt"/>
                          <a:ea typeface="Calibri" panose="020F0502020204030204" pitchFamily="34" charset="0"/>
                          <a:cs typeface="Times New Roman" panose="02020603050405020304" pitchFamily="18" charset="0"/>
                        </a:rPr>
                        <a:t>2,4</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ru-RU" sz="1800" b="0" i="0" u="none" strike="noStrike" dirty="0">
                          <a:solidFill>
                            <a:srgbClr val="000000"/>
                          </a:solidFill>
                          <a:effectLst/>
                          <a:latin typeface="Trebuchet MS" panose="020B0603020202020204" pitchFamily="34" charset="0"/>
                        </a:rPr>
                        <a:t>79</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pPr algn="ctr">
                        <a:lnSpc>
                          <a:spcPct val="107000"/>
                        </a:lnSpc>
                        <a:spcAft>
                          <a:spcPts val="800"/>
                        </a:spcAft>
                      </a:pPr>
                      <a:r>
                        <a:rPr lang="uk-UA" sz="1800" dirty="0">
                          <a:effectLst/>
                          <a:latin typeface="+mn-lt"/>
                        </a:rPr>
                        <a:t>12-1-091-01</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a:effectLst/>
                          <a:latin typeface="+mn-lt"/>
                        </a:rPr>
                        <a:t>3200</a:t>
                      </a:r>
                      <a:endParaRPr lang="ru-RU" sz="180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uk-UA" sz="1800" dirty="0">
                          <a:effectLst/>
                          <a:latin typeface="+mn-lt"/>
                        </a:rPr>
                        <a:t>300</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ru-RU" sz="1800" b="0" i="0" u="none" strike="noStrike" dirty="0">
                          <a:solidFill>
                            <a:srgbClr val="000000"/>
                          </a:solidFill>
                          <a:effectLst/>
                          <a:latin typeface="+mj-lt"/>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uk-UA" sz="1800" dirty="0">
                          <a:effectLst/>
                          <a:latin typeface="+mn-lt"/>
                          <a:ea typeface="Calibri" panose="020F0502020204030204" pitchFamily="34" charset="0"/>
                          <a:cs typeface="Times New Roman" panose="02020603050405020304" pitchFamily="18" charset="0"/>
                        </a:rPr>
                        <a:t>2,9</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ru-RU" sz="1800" b="0" i="0" u="none" strike="noStrike">
                          <a:solidFill>
                            <a:srgbClr val="000000"/>
                          </a:solidFill>
                          <a:effectLst/>
                          <a:latin typeface="Trebuchet MS" panose="020B0603020202020204" pitchFamily="34" charset="0"/>
                        </a:rPr>
                        <a:t>99</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0">
                <a:tc>
                  <a:txBody>
                    <a:bodyPr/>
                    <a:lstStyle/>
                    <a:p>
                      <a:pPr algn="ctr">
                        <a:lnSpc>
                          <a:spcPct val="107000"/>
                        </a:lnSpc>
                        <a:spcAft>
                          <a:spcPts val="800"/>
                        </a:spcAft>
                      </a:pPr>
                      <a:r>
                        <a:rPr lang="uk-UA" sz="1800" dirty="0">
                          <a:effectLst/>
                          <a:latin typeface="+mn-lt"/>
                        </a:rPr>
                        <a:t>12-1-091-02</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mn-lt"/>
                        </a:rPr>
                        <a:t>3000</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uk-UA" sz="1800" dirty="0">
                          <a:effectLst/>
                          <a:latin typeface="+mn-lt"/>
                        </a:rPr>
                        <a:t>500</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ru-RU" sz="1800" b="0" i="0" u="none" strike="noStrike" dirty="0">
                          <a:solidFill>
                            <a:srgbClr val="000000"/>
                          </a:solidFill>
                          <a:effectLst/>
                          <a:latin typeface="+mj-lt"/>
                        </a:rPr>
                        <a:t>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uk-UA" sz="1800" dirty="0">
                          <a:effectLst/>
                          <a:latin typeface="+mn-lt"/>
                          <a:ea typeface="Calibri" panose="020F0502020204030204" pitchFamily="34" charset="0"/>
                          <a:cs typeface="Times New Roman" panose="02020603050405020304" pitchFamily="18" charset="0"/>
                        </a:rPr>
                        <a:t>3,1</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ru-RU" sz="1800" b="0" i="0" u="none" strike="noStrike">
                          <a:solidFill>
                            <a:srgbClr val="000000"/>
                          </a:solidFill>
                          <a:effectLst/>
                          <a:latin typeface="Trebuchet MS" panose="020B0603020202020204" pitchFamily="34" charset="0"/>
                        </a:rPr>
                        <a:t>93</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195383">
                <a:tc>
                  <a:txBody>
                    <a:bodyPr/>
                    <a:lstStyle/>
                    <a:p>
                      <a:pPr algn="ctr">
                        <a:lnSpc>
                          <a:spcPct val="107000"/>
                        </a:lnSpc>
                        <a:spcAft>
                          <a:spcPts val="800"/>
                        </a:spcAft>
                      </a:pPr>
                      <a:r>
                        <a:rPr lang="uk-UA" sz="1800" dirty="0">
                          <a:effectLst/>
                          <a:latin typeface="+mn-lt"/>
                        </a:rPr>
                        <a:t>12-1-091-03</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uk-UA" sz="1800" dirty="0">
                          <a:effectLst/>
                          <a:latin typeface="+mn-lt"/>
                        </a:rPr>
                        <a:t>2700</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uk-UA" sz="1800" dirty="0">
                          <a:effectLst/>
                          <a:latin typeface="+mn-lt"/>
                        </a:rPr>
                        <a:t>800</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ru-RU" sz="1800" b="0" i="0" u="none" strike="noStrike" dirty="0">
                          <a:solidFill>
                            <a:srgbClr val="000000"/>
                          </a:solidFill>
                          <a:effectLst/>
                          <a:latin typeface="+mj-lt"/>
                        </a:rPr>
                        <a:t>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uk-UA" sz="1800" dirty="0">
                          <a:effectLst/>
                          <a:latin typeface="+mn-lt"/>
                          <a:ea typeface="Calibri" panose="020F0502020204030204" pitchFamily="34" charset="0"/>
                          <a:cs typeface="Times New Roman" panose="02020603050405020304" pitchFamily="18" charset="0"/>
                        </a:rPr>
                        <a:t>3,7</a:t>
                      </a:r>
                      <a:endParaRPr lang="ru-RU"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ru-RU" sz="1800" b="0" i="0" u="none" strike="noStrike" dirty="0">
                          <a:solidFill>
                            <a:srgbClr val="000000"/>
                          </a:solidFill>
                          <a:effectLst/>
                          <a:latin typeface="Trebuchet MS" panose="020B0603020202020204" pitchFamily="34" charset="0"/>
                        </a:rPr>
                        <a:t>78</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12" name="Прямоугольник 11"/>
          <p:cNvSpPr/>
          <p:nvPr/>
        </p:nvSpPr>
        <p:spPr>
          <a:xfrm>
            <a:off x="1371600" y="6897970"/>
            <a:ext cx="4038600" cy="646331"/>
          </a:xfrm>
          <a:prstGeom prst="rect">
            <a:avLst/>
          </a:prstGeom>
        </p:spPr>
        <p:txBody>
          <a:bodyPr wrap="square">
            <a:spAutoFit/>
          </a:bodyPr>
          <a:lstStyle/>
          <a:p>
            <a:r>
              <a:rPr lang="uk-UA" b="1" dirty="0">
                <a:latin typeface="Times New Roman" panose="02020603050405020304" pitchFamily="18" charset="0"/>
                <a:ea typeface="Calibri" panose="020F0502020204030204" pitchFamily="34" charset="0"/>
                <a:cs typeface="Times New Roman" panose="02020603050405020304" pitchFamily="18" charset="0"/>
              </a:rPr>
              <a:t>Механічні характеристики таблеток титанату диспрозію</a:t>
            </a:r>
            <a:endParaRPr lang="ru-RU"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3" name="Таблица 12"/>
              <p:cNvGraphicFramePr>
                <a:graphicFrameLocks noGrp="1"/>
              </p:cNvGraphicFramePr>
              <p:nvPr>
                <p:extLst>
                  <p:ext uri="{D42A27DB-BD31-4B8C-83A1-F6EECF244321}">
                    <p14:modId xmlns:p14="http://schemas.microsoft.com/office/powerpoint/2010/main" val="2466422814"/>
                  </p:ext>
                </p:extLst>
              </p:nvPr>
            </p:nvGraphicFramePr>
            <p:xfrm>
              <a:off x="1524001" y="7579135"/>
              <a:ext cx="4095889" cy="1112520"/>
            </p:xfrm>
            <a:graphic>
              <a:graphicData uri="http://schemas.openxmlformats.org/drawingml/2006/table">
                <a:tbl>
                  <a:tblPr firstRow="1" bandRow="1">
                    <a:tableStyleId>{5C22544A-7EE6-4342-B048-85BDC9FD1C3A}</a:tableStyleId>
                  </a:tblPr>
                  <a:tblGrid>
                    <a:gridCol w="1215272">
                      <a:extLst>
                        <a:ext uri="{9D8B030D-6E8A-4147-A177-3AD203B41FA5}">
                          <a16:colId xmlns:a16="http://schemas.microsoft.com/office/drawing/2014/main" val="161250590"/>
                        </a:ext>
                      </a:extLst>
                    </a:gridCol>
                    <a:gridCol w="1323527">
                      <a:extLst>
                        <a:ext uri="{9D8B030D-6E8A-4147-A177-3AD203B41FA5}">
                          <a16:colId xmlns:a16="http://schemas.microsoft.com/office/drawing/2014/main" val="1694675609"/>
                        </a:ext>
                      </a:extLst>
                    </a:gridCol>
                    <a:gridCol w="1557090">
                      <a:extLst>
                        <a:ext uri="{9D8B030D-6E8A-4147-A177-3AD203B41FA5}">
                          <a16:colId xmlns:a16="http://schemas.microsoft.com/office/drawing/2014/main" val="2939772836"/>
                        </a:ext>
                      </a:extLst>
                    </a:gridCol>
                  </a:tblGrid>
                  <a:tr h="370840">
                    <a:tc>
                      <a:txBody>
                        <a:bodyPr/>
                        <a:lstStyle/>
                        <a:p>
                          <a:endParaRPr lang="ru-RU" dirty="0"/>
                        </a:p>
                      </a:txBody>
                      <a:tcPr/>
                    </a:tc>
                    <a:tc>
                      <a:txBody>
                        <a:bodyPr/>
                        <a:lstStyle/>
                        <a:p>
                          <a:pPr algn="ctr"/>
                          <a:r>
                            <a:rPr lang="en-US" dirty="0"/>
                            <a:t>20</a:t>
                          </a:r>
                          <a:r>
                            <a:rPr lang="en-US" baseline="0" dirty="0"/>
                            <a:t> °C</a:t>
                          </a: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350</a:t>
                          </a:r>
                          <a:r>
                            <a:rPr lang="en-US" baseline="0" dirty="0"/>
                            <a:t> °C</a:t>
                          </a:r>
                          <a:endParaRPr lang="ru-RU" dirty="0"/>
                        </a:p>
                      </a:txBody>
                      <a:tcPr/>
                    </a:tc>
                    <a:extLst>
                      <a:ext uri="{0D108BD9-81ED-4DB2-BD59-A6C34878D82A}">
                        <a16:rowId xmlns:a16="http://schemas.microsoft.com/office/drawing/2014/main" val="3535779088"/>
                      </a:ext>
                    </a:extLst>
                  </a:tr>
                  <a:tr h="370840">
                    <a:tc>
                      <a:txBody>
                        <a:bodyPr/>
                        <a:lstStyle/>
                        <a:p>
                          <a:r>
                            <a:rPr lang="el-GR" dirty="0"/>
                            <a:t>σ</a:t>
                          </a:r>
                          <a:r>
                            <a:rPr lang="en-US" baseline="-25000" dirty="0"/>
                            <a:t>axe</a:t>
                          </a:r>
                          <a:r>
                            <a:rPr lang="en-US" dirty="0"/>
                            <a:t>,</a:t>
                          </a:r>
                          <a:r>
                            <a:rPr lang="en-US" baseline="0" dirty="0"/>
                            <a:t> </a:t>
                          </a:r>
                          <a:r>
                            <a:rPr lang="en-US" dirty="0"/>
                            <a:t>MPa</a:t>
                          </a:r>
                          <a:endParaRPr lang="ru-RU" dirty="0"/>
                        </a:p>
                      </a:txBody>
                      <a:tcPr/>
                    </a:tc>
                    <a:tc>
                      <a:txBody>
                        <a:bodyPr/>
                        <a:lstStyle/>
                        <a:p>
                          <a:pPr algn="ctr"/>
                          <a:r>
                            <a:rPr lang="uk-UA" dirty="0">
                              <a:effectLst/>
                              <a:latin typeface="Times New Roman" panose="02020603050405020304" pitchFamily="18" charset="0"/>
                              <a:ea typeface="Calibri" panose="020F0502020204030204" pitchFamily="34" charset="0"/>
                              <a:cs typeface="Times New Roman" panose="02020603050405020304" pitchFamily="18" charset="0"/>
                            </a:rPr>
                            <a:t>27</a:t>
                          </a:r>
                          <a14:m>
                            <m:oMath xmlns:m="http://schemas.openxmlformats.org/officeDocument/2006/math">
                              <m:r>
                                <a:rPr lang="uk-UA" b="0" i="0" smtClean="0">
                                  <a:effectLst/>
                                  <a:latin typeface="Cambria Math" panose="02040503050406030204" pitchFamily="18" charset="0"/>
                                  <a:ea typeface="Calibri" panose="020F0502020204030204" pitchFamily="34" charset="0"/>
                                  <a:cs typeface="Times New Roman" panose="02020603050405020304" pitchFamily="18" charset="0"/>
                                </a:rPr>
                                <m:t>0</m:t>
                              </m:r>
                              <m:r>
                                <a:rPr lang="uk-UA" i="1">
                                  <a:effectLst/>
                                  <a:latin typeface="Cambria Math" panose="02040503050406030204" pitchFamily="18" charset="0"/>
                                  <a:ea typeface="Calibri" panose="020F0502020204030204" pitchFamily="34" charset="0"/>
                                  <a:cs typeface="Times New Roman" panose="02020603050405020304" pitchFamily="18" charset="0"/>
                                </a:rPr>
                                <m:t>±</m:t>
                              </m:r>
                              <m:r>
                                <a:rPr lang="uk-UA" b="0" i="1" smtClean="0">
                                  <a:effectLst/>
                                  <a:latin typeface="Cambria Math" panose="02040503050406030204" pitchFamily="18" charset="0"/>
                                  <a:ea typeface="Calibri" panose="020F0502020204030204" pitchFamily="34" charset="0"/>
                                  <a:cs typeface="Times New Roman" panose="02020603050405020304" pitchFamily="18" charset="0"/>
                                </a:rPr>
                                <m:t>38</m:t>
                              </m:r>
                            </m:oMath>
                          </a14:m>
                          <a:endParaRPr lang="ru-RU" dirty="0"/>
                        </a:p>
                      </a:txBody>
                      <a:tcPr/>
                    </a:tc>
                    <a:tc>
                      <a:txBody>
                        <a:bodyPr/>
                        <a:lstStyle/>
                        <a:p>
                          <a:pPr algn="ctr"/>
                          <a14:m>
                            <m:oMath xmlns:m="http://schemas.openxmlformats.org/officeDocument/2006/math">
                              <m:r>
                                <a:rPr lang="uk-UA" b="0" i="1" smtClean="0">
                                  <a:effectLst/>
                                  <a:latin typeface="Cambria Math" panose="02040503050406030204" pitchFamily="18" charset="0"/>
                                  <a:ea typeface="Times New Roman" panose="02020603050405020304" pitchFamily="18" charset="0"/>
                                  <a:cs typeface="Times New Roman" panose="02020603050405020304" pitchFamily="18" charset="0"/>
                                </a:rPr>
                                <m:t>323</m:t>
                              </m:r>
                              <m:r>
                                <a:rPr lang="uk-UA"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35 </a:t>
                          </a:r>
                          <a:endParaRPr lang="ru-RU" dirty="0"/>
                        </a:p>
                      </a:txBody>
                      <a:tcPr/>
                    </a:tc>
                    <a:extLst>
                      <a:ext uri="{0D108BD9-81ED-4DB2-BD59-A6C34878D82A}">
                        <a16:rowId xmlns:a16="http://schemas.microsoft.com/office/drawing/2014/main" val="35859412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a:t>
                          </a:r>
                          <a:r>
                            <a:rPr lang="en-US" dirty="0"/>
                            <a:t>,</a:t>
                          </a:r>
                          <a:r>
                            <a:rPr lang="en-US" baseline="0" dirty="0"/>
                            <a:t> </a:t>
                          </a:r>
                          <a:r>
                            <a:rPr lang="en-US" dirty="0"/>
                            <a:t>MPa</a:t>
                          </a:r>
                          <a:endParaRPr lang="ru-RU" dirty="0"/>
                        </a:p>
                      </a:txBody>
                      <a:tcPr/>
                    </a:tc>
                    <a:tc>
                      <a:txBody>
                        <a:bodyPr/>
                        <a:lstStyle/>
                        <a:p>
                          <a:pPr algn="ctr"/>
                          <a:r>
                            <a:rPr lang="uk-UA" dirty="0">
                              <a:latin typeface="Times New Roman" panose="02020603050405020304" pitchFamily="18" charset="0"/>
                              <a:ea typeface="Times New Roman" panose="02020603050405020304" pitchFamily="18" charset="0"/>
                              <a:cs typeface="Times New Roman" panose="02020603050405020304" pitchFamily="18" charset="0"/>
                            </a:rPr>
                            <a:t>38</a:t>
                          </a:r>
                          <a:endParaRPr lang="ru-RU" dirty="0"/>
                        </a:p>
                      </a:txBody>
                      <a:tcPr/>
                    </a:tc>
                    <a:tc>
                      <a:txBody>
                        <a:bodyPr/>
                        <a:lstStyle/>
                        <a:p>
                          <a:pPr algn="ctr"/>
                          <a:r>
                            <a:rPr lang="uk-UA" dirty="0">
                              <a:latin typeface="Times New Roman" panose="02020603050405020304" pitchFamily="18" charset="0"/>
                              <a:ea typeface="Calibri" panose="020F0502020204030204" pitchFamily="34" charset="0"/>
                              <a:cs typeface="Times New Roman" panose="02020603050405020304" pitchFamily="18" charset="0"/>
                            </a:rPr>
                            <a:t>38</a:t>
                          </a:r>
                          <a:endParaRPr lang="ru-RU" dirty="0"/>
                        </a:p>
                      </a:txBody>
                      <a:tcPr/>
                    </a:tc>
                    <a:extLst>
                      <a:ext uri="{0D108BD9-81ED-4DB2-BD59-A6C34878D82A}">
                        <a16:rowId xmlns:a16="http://schemas.microsoft.com/office/drawing/2014/main" val="1108744252"/>
                      </a:ext>
                    </a:extLst>
                  </a:tr>
                </a:tbl>
              </a:graphicData>
            </a:graphic>
          </p:graphicFrame>
        </mc:Choice>
        <mc:Fallback xmlns="">
          <p:graphicFrame>
            <p:nvGraphicFramePr>
              <p:cNvPr id="13" name="Таблица 12"/>
              <p:cNvGraphicFramePr>
                <a:graphicFrameLocks noGrp="1"/>
              </p:cNvGraphicFramePr>
              <p:nvPr>
                <p:extLst>
                  <p:ext uri="{D42A27DB-BD31-4B8C-83A1-F6EECF244321}">
                    <p14:modId xmlns:p14="http://schemas.microsoft.com/office/powerpoint/2010/main" val="2466422814"/>
                  </p:ext>
                </p:extLst>
              </p:nvPr>
            </p:nvGraphicFramePr>
            <p:xfrm>
              <a:off x="1524001" y="7579135"/>
              <a:ext cx="4095889" cy="1112520"/>
            </p:xfrm>
            <a:graphic>
              <a:graphicData uri="http://schemas.openxmlformats.org/drawingml/2006/table">
                <a:tbl>
                  <a:tblPr firstRow="1" bandRow="1">
                    <a:tableStyleId>{5C22544A-7EE6-4342-B048-85BDC9FD1C3A}</a:tableStyleId>
                  </a:tblPr>
                  <a:tblGrid>
                    <a:gridCol w="1215272">
                      <a:extLst>
                        <a:ext uri="{9D8B030D-6E8A-4147-A177-3AD203B41FA5}">
                          <a16:colId xmlns:a16="http://schemas.microsoft.com/office/drawing/2014/main" val="161250590"/>
                        </a:ext>
                      </a:extLst>
                    </a:gridCol>
                    <a:gridCol w="1323527">
                      <a:extLst>
                        <a:ext uri="{9D8B030D-6E8A-4147-A177-3AD203B41FA5}">
                          <a16:colId xmlns:a16="http://schemas.microsoft.com/office/drawing/2014/main" val="1694675609"/>
                        </a:ext>
                      </a:extLst>
                    </a:gridCol>
                    <a:gridCol w="1557090">
                      <a:extLst>
                        <a:ext uri="{9D8B030D-6E8A-4147-A177-3AD203B41FA5}">
                          <a16:colId xmlns:a16="http://schemas.microsoft.com/office/drawing/2014/main" val="2939772836"/>
                        </a:ext>
                      </a:extLst>
                    </a:gridCol>
                  </a:tblGrid>
                  <a:tr h="370840">
                    <a:tc>
                      <a:txBody>
                        <a:bodyPr/>
                        <a:lstStyle/>
                        <a:p>
                          <a:endParaRPr lang="ru-RU" dirty="0"/>
                        </a:p>
                      </a:txBody>
                      <a:tcPr/>
                    </a:tc>
                    <a:tc>
                      <a:txBody>
                        <a:bodyPr/>
                        <a:lstStyle/>
                        <a:p>
                          <a:pPr algn="ctr"/>
                          <a:r>
                            <a:rPr lang="en-US" dirty="0" smtClean="0"/>
                            <a:t>20</a:t>
                          </a:r>
                          <a:r>
                            <a:rPr lang="en-US" baseline="0" dirty="0" smtClean="0"/>
                            <a:t> °C</a:t>
                          </a: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350</a:t>
                          </a:r>
                          <a:r>
                            <a:rPr lang="en-US" baseline="0" dirty="0" smtClean="0"/>
                            <a:t> °C</a:t>
                          </a:r>
                          <a:endParaRPr lang="ru-RU" dirty="0"/>
                        </a:p>
                      </a:txBody>
                      <a:tcPr/>
                    </a:tc>
                    <a:extLst>
                      <a:ext uri="{0D108BD9-81ED-4DB2-BD59-A6C34878D82A}">
                        <a16:rowId xmlns:a16="http://schemas.microsoft.com/office/drawing/2014/main" val="3535779088"/>
                      </a:ext>
                    </a:extLst>
                  </a:tr>
                  <a:tr h="370840">
                    <a:tc>
                      <a:txBody>
                        <a:bodyPr/>
                        <a:lstStyle/>
                        <a:p>
                          <a:r>
                            <a:rPr lang="el-GR" dirty="0" smtClean="0"/>
                            <a:t>σ</a:t>
                          </a:r>
                          <a:r>
                            <a:rPr lang="en-US" baseline="-25000" dirty="0" smtClean="0"/>
                            <a:t>axe</a:t>
                          </a:r>
                          <a:r>
                            <a:rPr lang="en-US" dirty="0" smtClean="0"/>
                            <a:t>,</a:t>
                          </a:r>
                          <a:r>
                            <a:rPr lang="en-US" baseline="0" dirty="0" smtClean="0"/>
                            <a:t> </a:t>
                          </a:r>
                          <a:r>
                            <a:rPr lang="en-US" dirty="0" smtClean="0"/>
                            <a:t>MPa</a:t>
                          </a:r>
                          <a:endParaRPr lang="ru-RU" dirty="0"/>
                        </a:p>
                      </a:txBody>
                      <a:tcPr/>
                    </a:tc>
                    <a:tc>
                      <a:txBody>
                        <a:bodyPr/>
                        <a:lstStyle/>
                        <a:p>
                          <a:endParaRPr lang="uk-UA"/>
                        </a:p>
                      </a:txBody>
                      <a:tcPr>
                        <a:blipFill>
                          <a:blip r:embed="rId3"/>
                          <a:stretch>
                            <a:fillRect l="-92202" t="-109836" r="-119266" b="-124590"/>
                          </a:stretch>
                        </a:blipFill>
                      </a:tcPr>
                    </a:tc>
                    <a:tc>
                      <a:txBody>
                        <a:bodyPr/>
                        <a:lstStyle/>
                        <a:p>
                          <a:endParaRPr lang="uk-UA"/>
                        </a:p>
                      </a:txBody>
                      <a:tcPr>
                        <a:blipFill>
                          <a:blip r:embed="rId3"/>
                          <a:stretch>
                            <a:fillRect l="-164314" t="-109836" r="-1961" b="-124590"/>
                          </a:stretch>
                        </a:blipFill>
                      </a:tcPr>
                    </a:tc>
                    <a:extLst>
                      <a:ext uri="{0D108BD9-81ED-4DB2-BD59-A6C34878D82A}">
                        <a16:rowId xmlns:a16="http://schemas.microsoft.com/office/drawing/2014/main" val="35859412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σ</a:t>
                          </a:r>
                          <a:r>
                            <a:rPr lang="en-US" dirty="0" smtClean="0"/>
                            <a:t>,</a:t>
                          </a:r>
                          <a:r>
                            <a:rPr lang="en-US" baseline="0" dirty="0" smtClean="0"/>
                            <a:t> </a:t>
                          </a:r>
                          <a:r>
                            <a:rPr lang="en-US" dirty="0" smtClean="0"/>
                            <a:t>MPa</a:t>
                          </a:r>
                          <a:endParaRPr lang="ru-RU" dirty="0"/>
                        </a:p>
                      </a:txBody>
                      <a:tcPr/>
                    </a:tc>
                    <a:tc>
                      <a:txBody>
                        <a:bodyPr/>
                        <a:lstStyle/>
                        <a:p>
                          <a:pPr algn="ct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38</a:t>
                          </a:r>
                          <a:endParaRPr lang="ru-RU" dirty="0"/>
                        </a:p>
                      </a:txBody>
                      <a:tcPr/>
                    </a:tc>
                    <a:tc>
                      <a:txBody>
                        <a:bodyPr/>
                        <a:lstStyle/>
                        <a:p>
                          <a:pPr algn="ctr"/>
                          <a:r>
                            <a:rPr lang="uk-UA" dirty="0" smtClean="0">
                              <a:latin typeface="Times New Roman" panose="02020603050405020304" pitchFamily="18" charset="0"/>
                              <a:ea typeface="Calibri" panose="020F0502020204030204" pitchFamily="34" charset="0"/>
                              <a:cs typeface="Times New Roman" panose="02020603050405020304" pitchFamily="18" charset="0"/>
                            </a:rPr>
                            <a:t>38</a:t>
                          </a:r>
                          <a:endParaRPr lang="ru-RU" dirty="0"/>
                        </a:p>
                      </a:txBody>
                      <a:tcPr/>
                    </a:tc>
                    <a:extLst>
                      <a:ext uri="{0D108BD9-81ED-4DB2-BD59-A6C34878D82A}">
                        <a16:rowId xmlns:a16="http://schemas.microsoft.com/office/drawing/2014/main" val="110874425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Таблица 14"/>
              <p:cNvGraphicFramePr>
                <a:graphicFrameLocks noGrp="1"/>
              </p:cNvGraphicFramePr>
              <p:nvPr>
                <p:extLst>
                  <p:ext uri="{D42A27DB-BD31-4B8C-83A1-F6EECF244321}">
                    <p14:modId xmlns:p14="http://schemas.microsoft.com/office/powerpoint/2010/main" val="837607182"/>
                  </p:ext>
                </p:extLst>
              </p:nvPr>
            </p:nvGraphicFramePr>
            <p:xfrm>
              <a:off x="6651172" y="7596915"/>
              <a:ext cx="4153851" cy="1076960"/>
            </p:xfrm>
            <a:graphic>
              <a:graphicData uri="http://schemas.openxmlformats.org/drawingml/2006/table">
                <a:tbl>
                  <a:tblPr firstRow="1" bandRow="1">
                    <a:tableStyleId>{5C22544A-7EE6-4342-B048-85BDC9FD1C3A}</a:tableStyleId>
                  </a:tblPr>
                  <a:tblGrid>
                    <a:gridCol w="1384617">
                      <a:extLst>
                        <a:ext uri="{9D8B030D-6E8A-4147-A177-3AD203B41FA5}">
                          <a16:colId xmlns:a16="http://schemas.microsoft.com/office/drawing/2014/main" val="161250590"/>
                        </a:ext>
                      </a:extLst>
                    </a:gridCol>
                    <a:gridCol w="1384617">
                      <a:extLst>
                        <a:ext uri="{9D8B030D-6E8A-4147-A177-3AD203B41FA5}">
                          <a16:colId xmlns:a16="http://schemas.microsoft.com/office/drawing/2014/main" val="1694675609"/>
                        </a:ext>
                      </a:extLst>
                    </a:gridCol>
                    <a:gridCol w="1384617">
                      <a:extLst>
                        <a:ext uri="{9D8B030D-6E8A-4147-A177-3AD203B41FA5}">
                          <a16:colId xmlns:a16="http://schemas.microsoft.com/office/drawing/2014/main" val="2939772836"/>
                        </a:ext>
                      </a:extLst>
                    </a:gridCol>
                  </a:tblGrid>
                  <a:tr h="0">
                    <a:tc>
                      <a:txBody>
                        <a:bodyPr/>
                        <a:lstStyle/>
                        <a:p>
                          <a:endParaRPr lang="ru-RU" sz="1600" dirty="0"/>
                        </a:p>
                      </a:txBody>
                      <a:tcPr/>
                    </a:tc>
                    <a:tc>
                      <a:txBody>
                        <a:bodyPr/>
                        <a:lstStyle/>
                        <a:p>
                          <a:pPr algn="ctr"/>
                          <a:r>
                            <a:rPr lang="en-US" sz="1600" dirty="0"/>
                            <a:t>20</a:t>
                          </a:r>
                          <a:r>
                            <a:rPr lang="en-US" sz="1600" baseline="0" dirty="0"/>
                            <a:t> °C</a:t>
                          </a:r>
                          <a:endParaRPr lang="ru-RU"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350</a:t>
                          </a:r>
                          <a:r>
                            <a:rPr lang="en-US" sz="1600" baseline="0" dirty="0"/>
                            <a:t> °C</a:t>
                          </a:r>
                          <a:endParaRPr lang="ru-RU" sz="1600" dirty="0"/>
                        </a:p>
                      </a:txBody>
                      <a:tcPr/>
                    </a:tc>
                    <a:extLst>
                      <a:ext uri="{0D108BD9-81ED-4DB2-BD59-A6C34878D82A}">
                        <a16:rowId xmlns:a16="http://schemas.microsoft.com/office/drawing/2014/main" val="3535779088"/>
                      </a:ext>
                    </a:extLst>
                  </a:tr>
                  <a:tr h="370840">
                    <a:tc>
                      <a:txBody>
                        <a:bodyPr/>
                        <a:lstStyle/>
                        <a:p>
                          <a:r>
                            <a:rPr lang="el-GR" sz="1600" dirty="0"/>
                            <a:t>σ</a:t>
                          </a:r>
                          <a:r>
                            <a:rPr lang="en-US" sz="1600" baseline="-25000" dirty="0"/>
                            <a:t>axe</a:t>
                          </a:r>
                          <a:r>
                            <a:rPr lang="en-US" sz="1600" dirty="0"/>
                            <a:t>,</a:t>
                          </a:r>
                          <a:r>
                            <a:rPr lang="en-US" sz="1600" baseline="0" dirty="0"/>
                            <a:t> </a:t>
                          </a:r>
                          <a:r>
                            <a:rPr lang="en-US" sz="1600" dirty="0"/>
                            <a:t>MPa</a:t>
                          </a:r>
                          <a:endParaRPr lang="ru-RU" sz="1600" dirty="0"/>
                        </a:p>
                      </a:txBody>
                      <a:tcPr/>
                    </a:tc>
                    <a:tc>
                      <a:txBody>
                        <a:bodyPr/>
                        <a:lstStyle/>
                        <a:p>
                          <a:pPr algn="ctr"/>
                          <a:r>
                            <a:rPr lang="uk-UA" sz="1600" dirty="0">
                              <a:effectLst/>
                              <a:latin typeface="Times New Roman" panose="02020603050405020304" pitchFamily="18" charset="0"/>
                              <a:ea typeface="Calibri" panose="020F0502020204030204" pitchFamily="34" charset="0"/>
                              <a:cs typeface="Times New Roman" panose="02020603050405020304" pitchFamily="18" charset="0"/>
                            </a:rPr>
                            <a:t>173</a:t>
                          </a:r>
                          <a14:m>
                            <m:oMath xmlns:m="http://schemas.openxmlformats.org/officeDocument/2006/math">
                              <m:r>
                                <a:rPr lang="uk-UA" sz="1600" i="1">
                                  <a:effectLst/>
                                  <a:latin typeface="Cambria Math" panose="02040503050406030204" pitchFamily="18" charset="0"/>
                                  <a:ea typeface="Calibri" panose="020F0502020204030204" pitchFamily="34" charset="0"/>
                                  <a:cs typeface="Times New Roman" panose="02020603050405020304" pitchFamily="18" charset="0"/>
                                </a:rPr>
                                <m:t>±26</m:t>
                              </m:r>
                            </m:oMath>
                          </a14:m>
                          <a:endParaRPr lang="ru-RU" sz="1600" dirty="0"/>
                        </a:p>
                      </a:txBody>
                      <a:tcPr/>
                    </a:tc>
                    <a:tc>
                      <a:txBody>
                        <a:bodyPr/>
                        <a:lstStyle/>
                        <a:p>
                          <a:pPr algn="ct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211</a:t>
                          </a:r>
                          <a14:m>
                            <m:oMath xmlns:m="http://schemas.openxmlformats.org/officeDocument/2006/math">
                              <m:r>
                                <a:rPr lang="uk-UA" sz="16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 22 </a:t>
                          </a:r>
                          <a:endParaRPr lang="ru-RU" sz="1600" dirty="0"/>
                        </a:p>
                      </a:txBody>
                      <a:tcPr/>
                    </a:tc>
                    <a:extLst>
                      <a:ext uri="{0D108BD9-81ED-4DB2-BD59-A6C34878D82A}">
                        <a16:rowId xmlns:a16="http://schemas.microsoft.com/office/drawing/2014/main" val="35859412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dirty="0"/>
                            <a:t>σ</a:t>
                          </a:r>
                          <a:r>
                            <a:rPr lang="en-US" sz="1600" dirty="0"/>
                            <a:t>,</a:t>
                          </a:r>
                          <a:r>
                            <a:rPr lang="en-US" sz="1600" baseline="0" dirty="0"/>
                            <a:t> </a:t>
                          </a:r>
                          <a:r>
                            <a:rPr lang="en-US" sz="1600" dirty="0"/>
                            <a:t>MPa</a:t>
                          </a:r>
                          <a:endParaRPr lang="ru-RU" sz="1600" dirty="0"/>
                        </a:p>
                      </a:txBody>
                      <a:tcPr/>
                    </a:tc>
                    <a:tc>
                      <a:txBody>
                        <a:bodyPr/>
                        <a:lstStyle/>
                        <a:p>
                          <a:pPr algn="ctr"/>
                          <a:r>
                            <a:rPr lang="uk-UA" sz="1600" dirty="0">
                              <a:latin typeface="Times New Roman" panose="02020603050405020304" pitchFamily="18" charset="0"/>
                              <a:ea typeface="Times New Roman" panose="02020603050405020304" pitchFamily="18" charset="0"/>
                              <a:cs typeface="Times New Roman" panose="02020603050405020304" pitchFamily="18" charset="0"/>
                            </a:rPr>
                            <a:t>35</a:t>
                          </a:r>
                          <a:endParaRPr lang="ru-RU" sz="1600" dirty="0"/>
                        </a:p>
                      </a:txBody>
                      <a:tcPr/>
                    </a:tc>
                    <a:tc>
                      <a:txBody>
                        <a:bodyPr/>
                        <a:lstStyle/>
                        <a:p>
                          <a:pPr algn="ctr"/>
                          <a:r>
                            <a:rPr lang="uk-UA" sz="1600" dirty="0">
                              <a:latin typeface="Times New Roman" panose="02020603050405020304" pitchFamily="18" charset="0"/>
                              <a:ea typeface="Calibri" panose="020F0502020204030204" pitchFamily="34" charset="0"/>
                              <a:cs typeface="Times New Roman" panose="02020603050405020304" pitchFamily="18" charset="0"/>
                            </a:rPr>
                            <a:t>27</a:t>
                          </a:r>
                          <a:endParaRPr lang="ru-RU" sz="1600" dirty="0"/>
                        </a:p>
                      </a:txBody>
                      <a:tcPr/>
                    </a:tc>
                    <a:extLst>
                      <a:ext uri="{0D108BD9-81ED-4DB2-BD59-A6C34878D82A}">
                        <a16:rowId xmlns:a16="http://schemas.microsoft.com/office/drawing/2014/main" val="1108744252"/>
                      </a:ext>
                    </a:extLst>
                  </a:tr>
                </a:tbl>
              </a:graphicData>
            </a:graphic>
          </p:graphicFrame>
        </mc:Choice>
        <mc:Fallback xmlns="">
          <p:graphicFrame>
            <p:nvGraphicFramePr>
              <p:cNvPr id="15" name="Таблица 14"/>
              <p:cNvGraphicFramePr>
                <a:graphicFrameLocks noGrp="1"/>
              </p:cNvGraphicFramePr>
              <p:nvPr>
                <p:extLst>
                  <p:ext uri="{D42A27DB-BD31-4B8C-83A1-F6EECF244321}">
                    <p14:modId xmlns:p14="http://schemas.microsoft.com/office/powerpoint/2010/main" val="837607182"/>
                  </p:ext>
                </p:extLst>
              </p:nvPr>
            </p:nvGraphicFramePr>
            <p:xfrm>
              <a:off x="6651172" y="7596915"/>
              <a:ext cx="4153851" cy="1076960"/>
            </p:xfrm>
            <a:graphic>
              <a:graphicData uri="http://schemas.openxmlformats.org/drawingml/2006/table">
                <a:tbl>
                  <a:tblPr firstRow="1" bandRow="1">
                    <a:tableStyleId>{5C22544A-7EE6-4342-B048-85BDC9FD1C3A}</a:tableStyleId>
                  </a:tblPr>
                  <a:tblGrid>
                    <a:gridCol w="1384617">
                      <a:extLst>
                        <a:ext uri="{9D8B030D-6E8A-4147-A177-3AD203B41FA5}">
                          <a16:colId xmlns:a16="http://schemas.microsoft.com/office/drawing/2014/main" val="161250590"/>
                        </a:ext>
                      </a:extLst>
                    </a:gridCol>
                    <a:gridCol w="1384617">
                      <a:extLst>
                        <a:ext uri="{9D8B030D-6E8A-4147-A177-3AD203B41FA5}">
                          <a16:colId xmlns:a16="http://schemas.microsoft.com/office/drawing/2014/main" val="1694675609"/>
                        </a:ext>
                      </a:extLst>
                    </a:gridCol>
                    <a:gridCol w="1384617">
                      <a:extLst>
                        <a:ext uri="{9D8B030D-6E8A-4147-A177-3AD203B41FA5}">
                          <a16:colId xmlns:a16="http://schemas.microsoft.com/office/drawing/2014/main" val="2939772836"/>
                        </a:ext>
                      </a:extLst>
                    </a:gridCol>
                  </a:tblGrid>
                  <a:tr h="335280">
                    <a:tc>
                      <a:txBody>
                        <a:bodyPr/>
                        <a:lstStyle/>
                        <a:p>
                          <a:endParaRPr lang="ru-RU" sz="1600" dirty="0"/>
                        </a:p>
                      </a:txBody>
                      <a:tcPr/>
                    </a:tc>
                    <a:tc>
                      <a:txBody>
                        <a:bodyPr/>
                        <a:lstStyle/>
                        <a:p>
                          <a:pPr algn="ctr"/>
                          <a:r>
                            <a:rPr lang="en-US" sz="1600" dirty="0" smtClean="0"/>
                            <a:t>20</a:t>
                          </a:r>
                          <a:r>
                            <a:rPr lang="en-US" sz="1600" baseline="0" dirty="0" smtClean="0"/>
                            <a:t> °C</a:t>
                          </a:r>
                          <a:endParaRPr lang="ru-RU"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350</a:t>
                          </a:r>
                          <a:r>
                            <a:rPr lang="en-US" sz="1600" baseline="0" dirty="0" smtClean="0"/>
                            <a:t> °C</a:t>
                          </a:r>
                          <a:endParaRPr lang="ru-RU" sz="1600" dirty="0"/>
                        </a:p>
                      </a:txBody>
                      <a:tcPr/>
                    </a:tc>
                    <a:extLst>
                      <a:ext uri="{0D108BD9-81ED-4DB2-BD59-A6C34878D82A}">
                        <a16:rowId xmlns:a16="http://schemas.microsoft.com/office/drawing/2014/main" val="3535779088"/>
                      </a:ext>
                    </a:extLst>
                  </a:tr>
                  <a:tr h="370840">
                    <a:tc>
                      <a:txBody>
                        <a:bodyPr/>
                        <a:lstStyle/>
                        <a:p>
                          <a:r>
                            <a:rPr lang="el-GR" sz="1600" dirty="0" smtClean="0"/>
                            <a:t>σ</a:t>
                          </a:r>
                          <a:r>
                            <a:rPr lang="en-US" sz="1600" baseline="-25000" dirty="0" smtClean="0"/>
                            <a:t>axe</a:t>
                          </a:r>
                          <a:r>
                            <a:rPr lang="en-US" sz="1600" dirty="0" smtClean="0"/>
                            <a:t>,</a:t>
                          </a:r>
                          <a:r>
                            <a:rPr lang="en-US" sz="1600" baseline="0" dirty="0" smtClean="0"/>
                            <a:t> </a:t>
                          </a:r>
                          <a:r>
                            <a:rPr lang="en-US" sz="1600" dirty="0" smtClean="0"/>
                            <a:t>MPa</a:t>
                          </a:r>
                          <a:endParaRPr lang="ru-RU" sz="1600" dirty="0"/>
                        </a:p>
                      </a:txBody>
                      <a:tcPr/>
                    </a:tc>
                    <a:tc>
                      <a:txBody>
                        <a:bodyPr/>
                        <a:lstStyle/>
                        <a:p>
                          <a:endParaRPr lang="uk-UA"/>
                        </a:p>
                      </a:txBody>
                      <a:tcPr>
                        <a:blipFill>
                          <a:blip r:embed="rId4"/>
                          <a:stretch>
                            <a:fillRect l="-100000" t="-96721" r="-101316" b="-111475"/>
                          </a:stretch>
                        </a:blipFill>
                      </a:tcPr>
                    </a:tc>
                    <a:tc>
                      <a:txBody>
                        <a:bodyPr/>
                        <a:lstStyle/>
                        <a:p>
                          <a:endParaRPr lang="uk-UA"/>
                        </a:p>
                      </a:txBody>
                      <a:tcPr>
                        <a:blipFill>
                          <a:blip r:embed="rId4"/>
                          <a:stretch>
                            <a:fillRect l="-200881" t="-96721" r="-1762" b="-111475"/>
                          </a:stretch>
                        </a:blipFill>
                      </a:tcPr>
                    </a:tc>
                    <a:extLst>
                      <a:ext uri="{0D108BD9-81ED-4DB2-BD59-A6C34878D82A}">
                        <a16:rowId xmlns:a16="http://schemas.microsoft.com/office/drawing/2014/main" val="35859412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dirty="0" smtClean="0"/>
                            <a:t>σ</a:t>
                          </a:r>
                          <a:r>
                            <a:rPr lang="en-US" sz="1600" dirty="0" smtClean="0"/>
                            <a:t>,</a:t>
                          </a:r>
                          <a:r>
                            <a:rPr lang="en-US" sz="1600" baseline="0" dirty="0" smtClean="0"/>
                            <a:t> </a:t>
                          </a:r>
                          <a:r>
                            <a:rPr lang="en-US" sz="1600" dirty="0" smtClean="0"/>
                            <a:t>MPa</a:t>
                          </a:r>
                          <a:endParaRPr lang="ru-RU" sz="1600" dirty="0"/>
                        </a:p>
                      </a:txBody>
                      <a:tcPr/>
                    </a:tc>
                    <a:tc>
                      <a:txBody>
                        <a:bodyPr/>
                        <a:lstStyle/>
                        <a:p>
                          <a:pPr algn="ct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35</a:t>
                          </a:r>
                          <a:endParaRPr lang="ru-RU" sz="1600" dirty="0"/>
                        </a:p>
                      </a:txBody>
                      <a:tcPr/>
                    </a:tc>
                    <a:tc>
                      <a:txBody>
                        <a:bodyPr/>
                        <a:lstStyle/>
                        <a:p>
                          <a:pPr algn="ctr"/>
                          <a:r>
                            <a:rPr lang="uk-UA" sz="1600" dirty="0" smtClean="0">
                              <a:latin typeface="Times New Roman" panose="02020603050405020304" pitchFamily="18" charset="0"/>
                              <a:ea typeface="Calibri" panose="020F0502020204030204" pitchFamily="34" charset="0"/>
                              <a:cs typeface="Times New Roman" panose="02020603050405020304" pitchFamily="18" charset="0"/>
                            </a:rPr>
                            <a:t>27</a:t>
                          </a:r>
                          <a:endParaRPr lang="ru-RU" sz="1600" dirty="0"/>
                        </a:p>
                      </a:txBody>
                      <a:tcPr/>
                    </a:tc>
                    <a:extLst>
                      <a:ext uri="{0D108BD9-81ED-4DB2-BD59-A6C34878D82A}">
                        <a16:rowId xmlns:a16="http://schemas.microsoft.com/office/drawing/2014/main" val="1108744252"/>
                      </a:ext>
                    </a:extLst>
                  </a:tr>
                </a:tbl>
              </a:graphicData>
            </a:graphic>
          </p:graphicFrame>
        </mc:Fallback>
      </mc:AlternateContent>
      <p:sp>
        <p:nvSpPr>
          <p:cNvPr id="16" name="Прямоугольник 15"/>
          <p:cNvSpPr/>
          <p:nvPr/>
        </p:nvSpPr>
        <p:spPr>
          <a:xfrm>
            <a:off x="6629400" y="6932804"/>
            <a:ext cx="4038600" cy="646331"/>
          </a:xfrm>
          <a:prstGeom prst="rect">
            <a:avLst/>
          </a:prstGeom>
        </p:spPr>
        <p:txBody>
          <a:bodyPr wrap="square">
            <a:spAutoFit/>
          </a:bodyPr>
          <a:lstStyle/>
          <a:p>
            <a:r>
              <a:rPr lang="uk-UA" b="1" dirty="0">
                <a:latin typeface="Times New Roman" panose="02020603050405020304" pitchFamily="18" charset="0"/>
                <a:ea typeface="Calibri" panose="020F0502020204030204" pitchFamily="34" charset="0"/>
                <a:cs typeface="Times New Roman" panose="02020603050405020304" pitchFamily="18" charset="0"/>
              </a:rPr>
              <a:t>Механічні характеристики таблеток </a:t>
            </a:r>
            <a:r>
              <a:rPr lang="en-US" b="1" dirty="0">
                <a:latin typeface="Times New Roman" panose="02020603050405020304" pitchFamily="18" charset="0"/>
                <a:ea typeface="Calibri" panose="020F0502020204030204" pitchFamily="34" charset="0"/>
                <a:cs typeface="Times New Roman" panose="02020603050405020304" pitchFamily="18" charset="0"/>
              </a:rPr>
              <a:t>B</a:t>
            </a:r>
            <a:r>
              <a:rPr lang="en-US" b="1" baseline="-25000" dirty="0">
                <a:latin typeface="Times New Roman" panose="02020603050405020304" pitchFamily="18" charset="0"/>
                <a:ea typeface="Calibri" panose="020F0502020204030204" pitchFamily="34" charset="0"/>
                <a:cs typeface="Times New Roman" panose="02020603050405020304" pitchFamily="18" charset="0"/>
              </a:rPr>
              <a:t>4</a:t>
            </a:r>
            <a:r>
              <a:rPr lang="en-US" b="1" dirty="0">
                <a:latin typeface="Times New Roman" panose="02020603050405020304" pitchFamily="18" charset="0"/>
                <a:ea typeface="Calibri" panose="020F0502020204030204" pitchFamily="34" charset="0"/>
                <a:cs typeface="Times New Roman" panose="02020603050405020304" pitchFamily="18" charset="0"/>
              </a:rPr>
              <a:t>C</a:t>
            </a:r>
            <a:endParaRPr lang="ru-RU" b="1"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7995" y="541788"/>
            <a:ext cx="4039164" cy="2915057"/>
          </a:xfrm>
          <a:prstGeom prst="rect">
            <a:avLst/>
          </a:prstGeom>
        </p:spPr>
      </p:pic>
    </p:spTree>
    <p:extLst>
      <p:ext uri="{BB962C8B-B14F-4D97-AF65-F5344CB8AC3E}">
        <p14:creationId xmlns:p14="http://schemas.microsoft.com/office/powerpoint/2010/main" val="248912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1E6296-DE71-CAD9-82DA-6592A327755D}"/>
              </a:ext>
            </a:extLst>
          </p:cNvPr>
          <p:cNvSpPr txBox="1"/>
          <p:nvPr/>
        </p:nvSpPr>
        <p:spPr>
          <a:xfrm>
            <a:off x="4343400" y="76200"/>
            <a:ext cx="3124200"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CONCLUSION</a:t>
            </a:r>
            <a:endParaRPr lang="uk-UA" sz="2000" b="1" dirty="0">
              <a:solidFill>
                <a:srgbClr val="FF0000"/>
              </a:solidFill>
              <a:latin typeface="Arial" panose="020B0604020202020204" pitchFamily="34" charset="0"/>
              <a:cs typeface="Arial" panose="020B0604020202020204" pitchFamily="34" charset="0"/>
            </a:endParaRPr>
          </a:p>
        </p:txBody>
      </p:sp>
      <p:cxnSp>
        <p:nvCxnSpPr>
          <p:cNvPr id="5" name="Пряма сполучна лінія 4">
            <a:extLst>
              <a:ext uri="{FF2B5EF4-FFF2-40B4-BE49-F238E27FC236}">
                <a16:creationId xmlns:a16="http://schemas.microsoft.com/office/drawing/2014/main" id="{22C39673-6BAC-28C2-6C96-93FC2EC69773}"/>
              </a:ext>
            </a:extLst>
          </p:cNvPr>
          <p:cNvCxnSpPr/>
          <p:nvPr/>
        </p:nvCxnSpPr>
        <p:spPr>
          <a:xfrm>
            <a:off x="1773382" y="476310"/>
            <a:ext cx="86759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304800" y="551658"/>
            <a:ext cx="11658600" cy="6306342"/>
          </a:xfrm>
          <a:prstGeom prst="rect">
            <a:avLst/>
          </a:prstGeom>
        </p:spPr>
        <p:txBody>
          <a:bodyPr wrap="square">
            <a:spAutoFit/>
          </a:bodyPr>
          <a:lstStyle/>
          <a:p>
            <a:pPr algn="just" defTabSz="442913">
              <a:lnSpc>
                <a:spcPct val="107000"/>
              </a:lnSpc>
              <a:spcAft>
                <a:spcPts val="800"/>
              </a:spcAft>
            </a:pPr>
            <a:r>
              <a:rPr lang="en-US" sz="2000" dirty="0">
                <a:solidFill>
                  <a:srgbClr val="111111"/>
                </a:solidFill>
                <a:latin typeface="Arial" panose="020B0604020202020204" pitchFamily="34" charset="0"/>
                <a:ea typeface="Calibri" panose="020F0502020204030204" pitchFamily="34" charset="0"/>
                <a:cs typeface="Arial" panose="020B0604020202020204" pitchFamily="34" charset="0"/>
              </a:rPr>
              <a:t>In Ukraine, designs and technologies have been developed for manufacturing control rods for VVER-1000 reactors applying neutron-absorbing materials such as boron carbide and dysprosium </a:t>
            </a:r>
            <a:r>
              <a:rPr lang="en-US" sz="2000" dirty="0" err="1">
                <a:solidFill>
                  <a:srgbClr val="111111"/>
                </a:solidFill>
                <a:latin typeface="Arial" panose="020B0604020202020204" pitchFamily="34" charset="0"/>
                <a:ea typeface="Calibri" panose="020F0502020204030204" pitchFamily="34" charset="0"/>
                <a:cs typeface="Arial" panose="020B0604020202020204" pitchFamily="34" charset="0"/>
              </a:rPr>
              <a:t>titanate</a:t>
            </a:r>
            <a:r>
              <a:rPr lang="en-US" sz="2000" dirty="0">
                <a:solidFill>
                  <a:srgbClr val="111111"/>
                </a:solidFill>
                <a:latin typeface="Arial" panose="020B0604020202020204" pitchFamily="34" charset="0"/>
                <a:ea typeface="Calibri" panose="020F0502020204030204" pitchFamily="34" charset="0"/>
                <a:cs typeface="Arial" panose="020B0604020202020204" pitchFamily="34" charset="0"/>
              </a:rPr>
              <a:t> in powder and pellet versions. </a:t>
            </a:r>
          </a:p>
          <a:p>
            <a:pPr algn="just" defTabSz="442913">
              <a:lnSpc>
                <a:spcPct val="107000"/>
              </a:lnSpc>
              <a:spcAft>
                <a:spcPts val="800"/>
              </a:spcAft>
            </a:pPr>
            <a:endParaRPr lang="en-US" sz="2000" dirty="0">
              <a:solidFill>
                <a:srgbClr val="111111"/>
              </a:solidFill>
              <a:latin typeface="Arial" panose="020B0604020202020204" pitchFamily="34" charset="0"/>
              <a:ea typeface="Calibri" panose="020F0502020204030204" pitchFamily="34" charset="0"/>
              <a:cs typeface="Arial" panose="020B0604020202020204" pitchFamily="34" charset="0"/>
            </a:endParaRPr>
          </a:p>
          <a:p>
            <a:pPr algn="just" defTabSz="442913">
              <a:lnSpc>
                <a:spcPct val="107000"/>
              </a:lnSpc>
              <a:spcAft>
                <a:spcPts val="800"/>
              </a:spcAft>
            </a:pPr>
            <a:r>
              <a:rPr lang="en-US" sz="2000" dirty="0">
                <a:solidFill>
                  <a:srgbClr val="111111"/>
                </a:solidFill>
                <a:latin typeface="Arial" panose="020B0604020202020204" pitchFamily="34" charset="0"/>
                <a:ea typeface="Calibri" panose="020F0502020204030204" pitchFamily="34" charset="0"/>
                <a:cs typeface="Arial" panose="020B0604020202020204" pitchFamily="34" charset="0"/>
              </a:rPr>
              <a:t>In fact, these methods for fabrication of control rods can be applied when applying other types of neutron-absorbers. To date, a set of technological operations has been developed for the production of materials with the required characteristics in powder and pellet versions with boron carbide and dysprosium </a:t>
            </a:r>
            <a:r>
              <a:rPr lang="en-US" sz="2000" dirty="0" err="1">
                <a:solidFill>
                  <a:srgbClr val="111111"/>
                </a:solidFill>
                <a:latin typeface="Arial" panose="020B0604020202020204" pitchFamily="34" charset="0"/>
                <a:ea typeface="Calibri" panose="020F0502020204030204" pitchFamily="34" charset="0"/>
                <a:cs typeface="Arial" panose="020B0604020202020204" pitchFamily="34" charset="0"/>
              </a:rPr>
              <a:t>titanate</a:t>
            </a:r>
            <a:r>
              <a:rPr lang="en-US" sz="2000" dirty="0">
                <a:solidFill>
                  <a:srgbClr val="111111"/>
                </a:solidFill>
                <a:latin typeface="Arial" panose="020B0604020202020204" pitchFamily="34" charset="0"/>
                <a:ea typeface="Calibri" panose="020F0502020204030204" pitchFamily="34" charset="0"/>
                <a:cs typeface="Arial" panose="020B0604020202020204" pitchFamily="34" charset="0"/>
              </a:rPr>
              <a:t>. A comprehensive out-of-pile tests and research have been carried out to justify the performance of control rod materials under the parameters and operating conditions of VVER-1000 reactors.</a:t>
            </a:r>
          </a:p>
          <a:p>
            <a:pPr algn="just" defTabSz="442913">
              <a:lnSpc>
                <a:spcPct val="107000"/>
              </a:lnSpc>
              <a:spcAft>
                <a:spcPts val="800"/>
              </a:spcAft>
            </a:pPr>
            <a:endParaRPr lang="en-US" sz="2000" dirty="0">
              <a:solidFill>
                <a:srgbClr val="111111"/>
              </a:solidFill>
              <a:latin typeface="Arial" panose="020B0604020202020204" pitchFamily="34" charset="0"/>
              <a:ea typeface="Calibri" panose="020F0502020204030204" pitchFamily="34" charset="0"/>
              <a:cs typeface="Arial" panose="020B0604020202020204" pitchFamily="34" charset="0"/>
            </a:endParaRPr>
          </a:p>
          <a:p>
            <a:pPr algn="just" defTabSz="442913">
              <a:lnSpc>
                <a:spcPct val="107000"/>
              </a:lnSpc>
              <a:spcAft>
                <a:spcPts val="800"/>
              </a:spcAft>
            </a:pPr>
            <a:r>
              <a:rPr lang="en-US" sz="2000" dirty="0">
                <a:solidFill>
                  <a:srgbClr val="111111"/>
                </a:solidFill>
                <a:latin typeface="Arial" panose="020B0604020202020204" pitchFamily="34" charset="0"/>
                <a:ea typeface="Calibri" panose="020F0502020204030204" pitchFamily="34" charset="0"/>
                <a:cs typeface="Arial" panose="020B0604020202020204" pitchFamily="34" charset="0"/>
              </a:rPr>
              <a:t>The developed designs of control rods and technologies for fabrication of RCCAs as an alternative to the standard design have been implemented in industrial production</a:t>
            </a:r>
            <a:r>
              <a:rPr lang="uk-UA" sz="2000" dirty="0">
                <a:solidFill>
                  <a:srgbClr val="111111"/>
                </a:solidFill>
                <a:latin typeface="Arial" panose="020B0604020202020204" pitchFamily="34" charset="0"/>
                <a:ea typeface="Calibri" panose="020F0502020204030204" pitchFamily="34" charset="0"/>
                <a:cs typeface="Arial" panose="020B0604020202020204" pitchFamily="34" charset="0"/>
              </a:rPr>
              <a:t>.</a:t>
            </a:r>
            <a:r>
              <a:rPr lang="uk-UA"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defTabSz="442913">
              <a:lnSpc>
                <a:spcPct val="107000"/>
              </a:lnSpc>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algn="just" defTabSz="442913">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In 2024, a batch of 12 RCCAs was delivered for pilot operation in the VVER-1000 reactor at the Rivne NPP. Based on the results of the RCCA inspection after the first year of operation, the SNRIU granted permission for their further operation.</a:t>
            </a:r>
            <a:r>
              <a:rPr lang="uk-UA" sz="2000" dirty="0">
                <a:solidFill>
                  <a:srgbClr val="111111"/>
                </a:solidFill>
                <a:latin typeface="Arial" panose="020B0604020202020204" pitchFamily="34" charset="0"/>
                <a:ea typeface="Calibri" panose="020F0502020204030204" pitchFamily="34" charset="0"/>
                <a:cs typeface="Arial" panose="020B0604020202020204" pitchFamily="34" charset="0"/>
              </a:rPr>
              <a:t> </a:t>
            </a:r>
            <a:endParaRPr lang="ru-RU"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951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282912FF-B0BB-48DB-81FB-8AD320A52F31}" type="slidenum">
              <a:rPr lang="ru-RU" smtClean="0"/>
              <a:pPr>
                <a:defRPr/>
              </a:pPr>
              <a:t>18</a:t>
            </a:fld>
            <a:endParaRPr lang="ru-RU"/>
          </a:p>
        </p:txBody>
      </p:sp>
      <p:sp>
        <p:nvSpPr>
          <p:cNvPr id="5" name="Прямоугольник 4"/>
          <p:cNvSpPr/>
          <p:nvPr/>
        </p:nvSpPr>
        <p:spPr>
          <a:xfrm>
            <a:off x="381000" y="959390"/>
            <a:ext cx="11582400" cy="4908010"/>
          </a:xfrm>
          <a:prstGeom prst="rect">
            <a:avLst/>
          </a:prstGeom>
        </p:spPr>
        <p:txBody>
          <a:bodyPr wrap="square">
            <a:spAutoFit/>
          </a:bodyPr>
          <a:lstStyle/>
          <a:p>
            <a:pPr algn="just" defTabSz="360363">
              <a:lnSpc>
                <a:spcPct val="107000"/>
              </a:lnSpc>
              <a:spcAft>
                <a:spcPts val="800"/>
              </a:spcAft>
            </a:pPr>
            <a:r>
              <a:rPr lang="uk-UA" sz="2000" dirty="0">
                <a:solidFill>
                  <a:srgbClr val="111111"/>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111111"/>
                </a:solidFill>
                <a:latin typeface="Arial" panose="020B0604020202020204" pitchFamily="34" charset="0"/>
                <a:ea typeface="Calibri" panose="020F0502020204030204" pitchFamily="34" charset="0"/>
                <a:cs typeface="Arial" panose="020B0604020202020204" pitchFamily="34" charset="0"/>
              </a:rPr>
              <a:t>The development of control rods with neutron-absorber in pellet version for VVER-1000 reactors has a number of distinctive features. The application of neutron-absorbers developed within the scope of this work, namely Dy2O3·TiO2 and В4С, in a 42CrNiMo alloy cladding with a pelletized rod filling enables an increase in the height of the lower, most loaded part of the control rod with Dy2O3· TiO2, to 60 cm without reducing the general efficiency of the scram mode compared to the standard CRs, which has an (n, γ) absorber 30 cm high, which significantly increases the service life of the CRs and the RCCAs.</a:t>
            </a:r>
            <a:r>
              <a:rPr lang="uk-UA"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defTabSz="360363">
              <a:lnSpc>
                <a:spcPct val="107000"/>
              </a:lnSpc>
              <a:spcAft>
                <a:spcPts val="800"/>
              </a:spcAft>
            </a:pPr>
            <a:endParaRPr lang="uk-UA" sz="2000" dirty="0">
              <a:latin typeface="Arial" panose="020B0604020202020204" pitchFamily="34" charset="0"/>
              <a:ea typeface="Calibri" panose="020F0502020204030204" pitchFamily="34" charset="0"/>
              <a:cs typeface="Arial" panose="020B0604020202020204" pitchFamily="34" charset="0"/>
            </a:endParaRPr>
          </a:p>
          <a:p>
            <a:pPr algn="just" defTabSz="360363">
              <a:lnSpc>
                <a:spcPct val="107000"/>
              </a:lnSpc>
              <a:spcAft>
                <a:spcPts val="800"/>
              </a:spcAft>
            </a:pPr>
            <a:r>
              <a:rPr lang="uk-UA" sz="2000" dirty="0">
                <a:solidFill>
                  <a:srgbClr val="111111"/>
                </a:solidFill>
                <a:latin typeface="Arial" panose="020B0604020202020204" pitchFamily="34" charset="0"/>
                <a:ea typeface="Calibri" panose="020F0502020204030204" pitchFamily="34" charset="0"/>
                <a:cs typeface="Arial" panose="020B0604020202020204" pitchFamily="34" charset="0"/>
              </a:rPr>
              <a:t> 	</a:t>
            </a:r>
            <a:r>
              <a:rPr lang="en-US" sz="2000" dirty="0">
                <a:solidFill>
                  <a:srgbClr val="111111"/>
                </a:solidFill>
                <a:latin typeface="Arial" panose="020B0604020202020204" pitchFamily="34" charset="0"/>
                <a:ea typeface="Calibri" panose="020F0502020204030204" pitchFamily="34" charset="0"/>
                <a:cs typeface="Arial" panose="020B0604020202020204" pitchFamily="34" charset="0"/>
              </a:rPr>
              <a:t>Actually, the issue of introducing pelletized control rods into production and operation should be considered further during the implementation of new VVER-1000 reactor cycles and the possibility of developing control rods for other reactors, such as Generation III+, IV, and SMRs. This particularly refers to the development of control rods with other promising neutron-absorbing materials. NFC STE NSC KIPT specialists are ready to cooperate with interested foreign specialists and organizations to perform joint work in this field.</a:t>
            </a:r>
            <a:endParaRPr lang="ru-RU" sz="1400" dirty="0">
              <a:latin typeface="Arial" panose="020B0604020202020204" pitchFamily="34" charset="0"/>
              <a:ea typeface="Calibri" panose="020F0502020204030204" pitchFamily="34" charset="0"/>
              <a:cs typeface="Arial" panose="020B0604020202020204" pitchFamily="34" charset="0"/>
            </a:endParaRPr>
          </a:p>
        </p:txBody>
      </p:sp>
      <p:cxnSp>
        <p:nvCxnSpPr>
          <p:cNvPr id="6" name="Прямая соединительная линия 5"/>
          <p:cNvCxnSpPr/>
          <p:nvPr/>
        </p:nvCxnSpPr>
        <p:spPr>
          <a:xfrm>
            <a:off x="1752600" y="533400"/>
            <a:ext cx="8686800" cy="0"/>
          </a:xfrm>
          <a:prstGeom prst="line">
            <a:avLst/>
          </a:prstGeom>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819400" y="76200"/>
            <a:ext cx="6705600" cy="400110"/>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CONCLUSION continue</a:t>
            </a:r>
            <a:endParaRPr lang="ru-RU"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950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7745" name="Picture 10" descr="P1010076"/>
          <p:cNvPicPr>
            <a:picLocks noChangeAspect="1" noChangeArrowheads="1"/>
          </p:cNvPicPr>
          <p:nvPr/>
        </p:nvPicPr>
        <p:blipFill>
          <a:blip r:embed="rId2" cstate="print"/>
          <a:srcRect/>
          <a:stretch>
            <a:fillRect/>
          </a:stretch>
        </p:blipFill>
        <p:spPr bwMode="auto">
          <a:xfrm>
            <a:off x="1371600" y="0"/>
            <a:ext cx="9296400" cy="6972300"/>
          </a:xfrm>
          <a:prstGeom prst="rect">
            <a:avLst/>
          </a:prstGeom>
          <a:noFill/>
          <a:ln w="9525">
            <a:noFill/>
            <a:miter lim="800000"/>
            <a:headEnd/>
            <a:tailEnd/>
          </a:ln>
        </p:spPr>
      </p:pic>
      <p:sp>
        <p:nvSpPr>
          <p:cNvPr id="287746" name="WordArt 8"/>
          <p:cNvSpPr>
            <a:spLocks noChangeArrowheads="1" noChangeShapeType="1" noTextEdit="1"/>
          </p:cNvSpPr>
          <p:nvPr/>
        </p:nvSpPr>
        <p:spPr bwMode="auto">
          <a:xfrm rot="-668573">
            <a:off x="2019299" y="3049066"/>
            <a:ext cx="80010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Thank you for attention</a:t>
            </a:r>
            <a:r>
              <a:rPr lang="ru-RU"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t>
            </a:r>
            <a:endPar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87748" name="Номер слайда 5"/>
          <p:cNvSpPr>
            <a:spLocks noGrp="1"/>
          </p:cNvSpPr>
          <p:nvPr>
            <p:ph type="sldNum" sz="quarter" idx="12"/>
          </p:nvPr>
        </p:nvSpPr>
        <p:spPr>
          <a:noFill/>
        </p:spPr>
        <p:txBody>
          <a:bodyPr/>
          <a:lstStyle/>
          <a:p>
            <a:fld id="{2FFF6533-1108-47B6-B801-5B219F1E9411}" type="slidenum">
              <a:rPr lang="ru-RU" smtClean="0"/>
              <a:pPr/>
              <a:t>19</a:t>
            </a:fld>
            <a:endParaRPr lang="ru-RU" dirty="0"/>
          </a:p>
        </p:txBody>
      </p:sp>
    </p:spTree>
    <p:extLst>
      <p:ext uri="{BB962C8B-B14F-4D97-AF65-F5344CB8AC3E}">
        <p14:creationId xmlns:p14="http://schemas.microsoft.com/office/powerpoint/2010/main" val="2254326681"/>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381000" y="1059286"/>
            <a:ext cx="11520000" cy="5162054"/>
          </a:xfrm>
          <a:prstGeom prst="rect">
            <a:avLst/>
          </a:prstGeom>
        </p:spPr>
        <p:txBody>
          <a:bodyPr wrap="square">
            <a:spAutoFit/>
          </a:bodyPr>
          <a:lstStyle/>
          <a:p>
            <a:pPr indent="450215" algn="just">
              <a:lnSpc>
                <a:spcPct val="115000"/>
              </a:lnSpc>
              <a:spcAft>
                <a:spcPts val="0"/>
              </a:spcAft>
            </a:pPr>
            <a:r>
              <a:rPr lang="en-US" dirty="0">
                <a:latin typeface="Arial" panose="020B0604020202020204" pitchFamily="34" charset="0"/>
                <a:ea typeface="Calibri" panose="020F0502020204030204" pitchFamily="34" charset="0"/>
                <a:cs typeface="Arial" panose="020B0604020202020204" pitchFamily="34" charset="0"/>
              </a:rPr>
              <a:t>One of the tasks in launching nuclear fuel production in Ukraine today is to develop and establish national production of rod cluster control assemblies (RCCAs) for the VVER-1000 reactor with improved operational characteristics and technical and economic performance. Recently, this task has become even more relevant as a result of </a:t>
            </a:r>
            <a:r>
              <a:rPr lang="en-US" dirty="0" err="1">
                <a:latin typeface="Arial" panose="020B0604020202020204" pitchFamily="34" charset="0"/>
                <a:ea typeface="Calibri" panose="020F0502020204030204" pitchFamily="34" charset="0"/>
                <a:cs typeface="Arial" panose="020B0604020202020204" pitchFamily="34" charset="0"/>
              </a:rPr>
              <a:t>russia's</a:t>
            </a:r>
            <a:r>
              <a:rPr lang="en-US" dirty="0">
                <a:latin typeface="Arial" panose="020B0604020202020204" pitchFamily="34" charset="0"/>
                <a:ea typeface="Calibri" panose="020F0502020204030204" pitchFamily="34" charset="0"/>
                <a:cs typeface="Arial" panose="020B0604020202020204" pitchFamily="34" charset="0"/>
              </a:rPr>
              <a:t> military aggression against Ukraine.</a:t>
            </a:r>
          </a:p>
          <a:p>
            <a:pPr indent="450215" algn="just">
              <a:lnSpc>
                <a:spcPct val="115000"/>
              </a:lnSpc>
              <a:spcAft>
                <a:spcPts val="0"/>
              </a:spcAft>
            </a:pPr>
            <a:endParaRPr lang="ru-RU" dirty="0">
              <a:latin typeface="Arial" panose="020B0604020202020204" pitchFamily="34" charset="0"/>
              <a:ea typeface="Calibri" panose="020F0502020204030204" pitchFamily="34" charset="0"/>
              <a:cs typeface="Arial" panose="020B0604020202020204" pitchFamily="34" charset="0"/>
            </a:endParaRPr>
          </a:p>
          <a:p>
            <a:pPr indent="450215" algn="just">
              <a:lnSpc>
                <a:spcPct val="115000"/>
              </a:lnSpc>
              <a:spcAft>
                <a:spcPts val="0"/>
              </a:spcAft>
            </a:pPr>
            <a:r>
              <a:rPr lang="en-US" dirty="0">
                <a:latin typeface="Arial" panose="020B0604020202020204" pitchFamily="34" charset="0"/>
                <a:cs typeface="Arial" panose="020B0604020202020204" pitchFamily="34" charset="0"/>
              </a:rPr>
              <a:t>NFC STE  NSC KIPT has extensive experience in developing neutron-absorbing materials for application in control rods (CRs) for reactors of various types and purposes. Its activities focus on a wide range of neutron-absorbing materials (HfO</a:t>
            </a:r>
            <a:r>
              <a:rPr lang="en-US" baseline="-25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·Dy</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Eu</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·TiO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Gd</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·ZrO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BO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Eu</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GdO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DyO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B</a:t>
            </a:r>
            <a:r>
              <a:rPr lang="en-US" baseline="-250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Gd, HfB</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EuB</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TiB</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and CR designs to develop rods with the required parameters, reliability, and service life specifically for each type of reactor. Boron carbide and dysprosium </a:t>
            </a:r>
            <a:r>
              <a:rPr lang="en-US" dirty="0" err="1">
                <a:latin typeface="Arial" panose="020B0604020202020204" pitchFamily="34" charset="0"/>
                <a:cs typeface="Arial" panose="020B0604020202020204" pitchFamily="34" charset="0"/>
              </a:rPr>
              <a:t>titanate</a:t>
            </a:r>
            <a:r>
              <a:rPr lang="en-US" dirty="0">
                <a:latin typeface="Arial" panose="020B0604020202020204" pitchFamily="34" charset="0"/>
                <a:cs typeface="Arial" panose="020B0604020202020204" pitchFamily="34" charset="0"/>
              </a:rPr>
              <a:t> have a special position in the list of materials being developed.</a:t>
            </a:r>
          </a:p>
          <a:p>
            <a:pPr indent="450215" algn="just">
              <a:lnSpc>
                <a:spcPct val="115000"/>
              </a:lnSpc>
              <a:spcAft>
                <a:spcPts val="0"/>
              </a:spcAft>
            </a:pPr>
            <a:endParaRPr lang="en-US" dirty="0">
              <a:latin typeface="Arial" panose="020B0604020202020204" pitchFamily="34" charset="0"/>
              <a:cs typeface="Arial" panose="020B0604020202020204" pitchFamily="34" charset="0"/>
            </a:endParaRPr>
          </a:p>
          <a:p>
            <a:pPr indent="450215" algn="just">
              <a:lnSpc>
                <a:spcPct val="115000"/>
              </a:lnSpc>
              <a:spcAft>
                <a:spcPts val="0"/>
              </a:spcAft>
            </a:pPr>
            <a:r>
              <a:rPr lang="en-US" dirty="0">
                <a:latin typeface="Arial" panose="020B0604020202020204" pitchFamily="34" charset="0"/>
                <a:ea typeface="Calibri" panose="020F0502020204030204" pitchFamily="34" charset="0"/>
                <a:cs typeface="Arial" panose="020B0604020202020204" pitchFamily="34" charset="0"/>
              </a:rPr>
              <a:t>Boron carbide and dysprosium </a:t>
            </a:r>
            <a:r>
              <a:rPr lang="en-US" dirty="0" err="1">
                <a:latin typeface="Arial" panose="020B0604020202020204" pitchFamily="34" charset="0"/>
                <a:ea typeface="Calibri" panose="020F0502020204030204" pitchFamily="34" charset="0"/>
                <a:cs typeface="Arial" panose="020B0604020202020204" pitchFamily="34" charset="0"/>
              </a:rPr>
              <a:t>titanate</a:t>
            </a:r>
            <a:r>
              <a:rPr lang="en-US" dirty="0">
                <a:latin typeface="Arial" panose="020B0604020202020204" pitchFamily="34" charset="0"/>
                <a:ea typeface="Calibri" panose="020F0502020204030204" pitchFamily="34" charset="0"/>
                <a:cs typeface="Arial" panose="020B0604020202020204" pitchFamily="34" charset="0"/>
              </a:rPr>
              <a:t>, due to their nuclear physics properties, are widely applied as neutron-absorbing materials in thermal neutron reactors. In the CRs of the VVER-1000 reactor, these materials are currently applied in powder form.</a:t>
            </a:r>
          </a:p>
          <a:p>
            <a:pPr indent="450215" algn="just">
              <a:lnSpc>
                <a:spcPct val="115000"/>
              </a:lnSpc>
              <a:spcAft>
                <a:spcPts val="0"/>
              </a:spcAft>
            </a:pPr>
            <a:endParaRPr lang="uk-UA" dirty="0">
              <a:latin typeface="Arial" panose="020B0604020202020204" pitchFamily="34" charset="0"/>
              <a:cs typeface="Arial" panose="020B0604020202020204" pitchFamily="34" charset="0"/>
            </a:endParaRPr>
          </a:p>
        </p:txBody>
      </p:sp>
      <p:cxnSp>
        <p:nvCxnSpPr>
          <p:cNvPr id="8" name="Прямая соединительная линия 7"/>
          <p:cNvCxnSpPr/>
          <p:nvPr/>
        </p:nvCxnSpPr>
        <p:spPr>
          <a:xfrm>
            <a:off x="1755140" y="584775"/>
            <a:ext cx="8681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6C5E52-39A0-02EE-4C92-AD1F7628EB09}"/>
              </a:ext>
            </a:extLst>
          </p:cNvPr>
          <p:cNvSpPr txBox="1"/>
          <p:nvPr/>
        </p:nvSpPr>
        <p:spPr>
          <a:xfrm>
            <a:off x="2514600" y="152400"/>
            <a:ext cx="731520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RELEVANCE</a:t>
            </a:r>
            <a:endParaRPr lang="uk-UA" sz="2000" b="1" strike="sngStrike"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67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1755140" y="584775"/>
            <a:ext cx="8681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06C5E52-39A0-02EE-4C92-AD1F7628EB09}"/>
              </a:ext>
            </a:extLst>
          </p:cNvPr>
          <p:cNvSpPr txBox="1"/>
          <p:nvPr/>
        </p:nvSpPr>
        <p:spPr>
          <a:xfrm>
            <a:off x="2514600" y="124691"/>
            <a:ext cx="7315200" cy="400110"/>
          </a:xfrm>
          <a:prstGeom prst="rect">
            <a:avLst/>
          </a:prstGeom>
          <a:noFill/>
        </p:spPr>
        <p:txBody>
          <a:bodyPr wrap="square" rtlCol="0">
            <a:spAutoFit/>
          </a:bodyPr>
          <a:lstStyle/>
          <a:p>
            <a:pPr algn="ctr"/>
            <a:r>
              <a:rPr lang="uk-UA" sz="2000" b="1" dirty="0">
                <a:latin typeface="Arial" panose="020B0604020202020204" pitchFamily="34" charset="0"/>
                <a:ea typeface="Calibri" panose="020F0502020204030204" pitchFamily="34" charset="0"/>
                <a:cs typeface="Arial" panose="020B0604020202020204" pitchFamily="34" charset="0"/>
              </a:rPr>
              <a:t>1. </a:t>
            </a:r>
            <a:r>
              <a:rPr lang="en-US" sz="2000" b="1" dirty="0">
                <a:latin typeface="Arial" panose="020B0604020202020204" pitchFamily="34" charset="0"/>
                <a:ea typeface="Calibri" panose="020F0502020204030204" pitchFamily="34" charset="0"/>
                <a:cs typeface="Arial" panose="020B0604020202020204" pitchFamily="34" charset="0"/>
              </a:rPr>
              <a:t>DEVELOPMENT OF CONTROL RODS FOR VVER-1000</a:t>
            </a:r>
            <a:endParaRPr lang="uk-UA" sz="2000" b="1" strike="sngStrike" dirty="0">
              <a:solidFill>
                <a:srgbClr val="FF0000"/>
              </a:solidFill>
              <a:latin typeface="Arial" panose="020B0604020202020204" pitchFamily="34" charset="0"/>
              <a:cs typeface="Arial" panose="020B0604020202020204" pitchFamily="34" charset="0"/>
            </a:endParaRPr>
          </a:p>
        </p:txBody>
      </p:sp>
      <p:pic>
        <p:nvPicPr>
          <p:cNvPr id="7" name="Picture 335"/>
          <p:cNvPicPr/>
          <p:nvPr/>
        </p:nvPicPr>
        <p:blipFill>
          <a:blip r:embed="rId3" cstate="print">
            <a:extLst>
              <a:ext uri="{28A0092B-C50C-407E-A947-70E740481C1C}">
                <a14:useLocalDpi xmlns:a14="http://schemas.microsoft.com/office/drawing/2010/main" val="0"/>
              </a:ext>
            </a:extLst>
          </a:blip>
          <a:srcRect l="8361" t="48981" r="8928" b="21428"/>
          <a:stretch>
            <a:fillRect/>
          </a:stretch>
        </p:blipFill>
        <p:spPr bwMode="auto">
          <a:xfrm>
            <a:off x="1631400" y="3478892"/>
            <a:ext cx="9646200" cy="2491162"/>
          </a:xfrm>
          <a:prstGeom prst="rect">
            <a:avLst/>
          </a:prstGeom>
          <a:noFill/>
          <a:ln>
            <a:noFill/>
          </a:ln>
        </p:spPr>
      </p:pic>
      <p:sp>
        <p:nvSpPr>
          <p:cNvPr id="2" name="Прямоугольник 1"/>
          <p:cNvSpPr/>
          <p:nvPr/>
        </p:nvSpPr>
        <p:spPr>
          <a:xfrm>
            <a:off x="4267200" y="6170715"/>
            <a:ext cx="3685624" cy="369332"/>
          </a:xfrm>
          <a:prstGeom prst="rect">
            <a:avLst/>
          </a:prstGeom>
        </p:spPr>
        <p:txBody>
          <a:bodyPr wrap="none">
            <a:spAutoFit/>
          </a:bodyPr>
          <a:lstStyle/>
          <a:p>
            <a:r>
              <a:rPr lang="en-US" dirty="0">
                <a:latin typeface="Arial" panose="020B0604020202020204" pitchFamily="34" charset="0"/>
                <a:ea typeface="Times New Roman" panose="02020603050405020304" pitchFamily="18" charset="0"/>
                <a:cs typeface="Arial" panose="020B0604020202020204" pitchFamily="34" charset="0"/>
              </a:rPr>
              <a:t>Control rod design for VVER-1000</a:t>
            </a:r>
            <a:endParaRPr lang="ru-RU" dirty="0">
              <a:latin typeface="Arial" panose="020B0604020202020204" pitchFamily="34" charset="0"/>
              <a:cs typeface="Arial" panose="020B0604020202020204" pitchFamily="34" charset="0"/>
            </a:endParaRPr>
          </a:p>
        </p:txBody>
      </p:sp>
      <p:sp>
        <p:nvSpPr>
          <p:cNvPr id="12" name="Прямоугольник 11"/>
          <p:cNvSpPr/>
          <p:nvPr/>
        </p:nvSpPr>
        <p:spPr>
          <a:xfrm>
            <a:off x="336000" y="794510"/>
            <a:ext cx="11520000" cy="2862322"/>
          </a:xfrm>
          <a:prstGeom prst="rect">
            <a:avLst/>
          </a:prstGeom>
        </p:spPr>
        <p:txBody>
          <a:bodyPr wrap="square">
            <a:spAutoFit/>
          </a:bodyPr>
          <a:lstStyle/>
          <a:p>
            <a:pPr algn="just">
              <a:lnSpc>
                <a:spcPct val="125000"/>
              </a:lnSpc>
            </a:pPr>
            <a:r>
              <a:rPr lang="en-US" dirty="0">
                <a:latin typeface="Arial" panose="020B0604020202020204" pitchFamily="34" charset="0"/>
                <a:cs typeface="Arial" panose="020B0604020202020204" pitchFamily="34" charset="0"/>
              </a:rPr>
              <a:t>For the development and independence of Ukraine's nuclear energy industry from the supply of VVER reactor components from </a:t>
            </a:r>
            <a:r>
              <a:rPr lang="en-US" dirty="0" err="1">
                <a:latin typeface="Arial" panose="020B0604020202020204" pitchFamily="34" charset="0"/>
                <a:cs typeface="Arial" panose="020B0604020202020204" pitchFamily="34" charset="0"/>
              </a:rPr>
              <a:t>russia</a:t>
            </a:r>
            <a:r>
              <a:rPr lang="en-US" dirty="0">
                <a:latin typeface="Arial" panose="020B0604020202020204" pitchFamily="34" charset="0"/>
                <a:cs typeface="Arial" panose="020B0604020202020204" pitchFamily="34" charset="0"/>
              </a:rPr>
              <a:t>, as the sole vendor, NFC STE NSC KIPT has completed the development of a detailed design of CRs and RCCAs for VVER-1000 reactors. A special work site has been established for the preparation of neutron-absorbing materials, fabrication of CRs and RCCAs. Technical specifications for RCCA have been drawn up and agreed with the State Nuclear Regulatory Inspectorate. A large-scale experimental batch of RCCAs has been fabricated in accordance with the developed technological operations for testing in VVER-1000 reactors, which has been introduced in pilot operation for the second year in one of the Ukrainian VVER-1000 reactors</a:t>
            </a:r>
            <a:r>
              <a:rPr lang="uk-UA"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9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1755140" y="609600"/>
            <a:ext cx="8681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06C5E52-39A0-02EE-4C92-AD1F7628EB09}"/>
              </a:ext>
            </a:extLst>
          </p:cNvPr>
          <p:cNvSpPr txBox="1"/>
          <p:nvPr/>
        </p:nvSpPr>
        <p:spPr>
          <a:xfrm>
            <a:off x="2514600" y="152400"/>
            <a:ext cx="7315200" cy="400110"/>
          </a:xfrm>
          <a:prstGeom prst="rect">
            <a:avLst/>
          </a:prstGeom>
          <a:noFill/>
        </p:spPr>
        <p:txBody>
          <a:bodyPr wrap="square" rtlCol="0">
            <a:spAutoFit/>
          </a:bodyPr>
          <a:lstStyle/>
          <a:p>
            <a:pPr algn="ctr"/>
            <a:r>
              <a:rPr lang="uk-UA" sz="2000" b="1" dirty="0">
                <a:latin typeface="Arial" panose="020B0604020202020204" pitchFamily="34" charset="0"/>
                <a:ea typeface="Calibri" panose="020F0502020204030204" pitchFamily="34" charset="0"/>
                <a:cs typeface="Arial" panose="020B0604020202020204" pitchFamily="34" charset="0"/>
              </a:rPr>
              <a:t>1. </a:t>
            </a:r>
            <a:r>
              <a:rPr lang="en-US" sz="2000" b="1" dirty="0">
                <a:latin typeface="Arial" panose="020B0604020202020204" pitchFamily="34" charset="0"/>
                <a:ea typeface="Calibri" panose="020F0502020204030204" pitchFamily="34" charset="0"/>
                <a:cs typeface="Arial" panose="020B0604020202020204" pitchFamily="34" charset="0"/>
              </a:rPr>
              <a:t>DEVELOPMENT OF CONTROL RODS FOR VVER-1000</a:t>
            </a:r>
            <a:endParaRPr lang="uk-UA" sz="2000" b="1" strike="sngStrike" dirty="0">
              <a:solidFill>
                <a:srgbClr val="FF0000"/>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228386"/>
            <a:ext cx="8047244" cy="3822441"/>
          </a:xfrm>
          <a:prstGeom prst="rect">
            <a:avLst/>
          </a:prstGeom>
        </p:spPr>
      </p:pic>
      <p:sp>
        <p:nvSpPr>
          <p:cNvPr id="12" name="Прямоугольник 11"/>
          <p:cNvSpPr/>
          <p:nvPr/>
        </p:nvSpPr>
        <p:spPr>
          <a:xfrm>
            <a:off x="4553559" y="6336268"/>
            <a:ext cx="2121093" cy="369332"/>
          </a:xfrm>
          <a:prstGeom prst="rect">
            <a:avLst/>
          </a:prstGeom>
        </p:spPr>
        <p:txBody>
          <a:bodyPr wrap="none">
            <a:spAutoFit/>
          </a:bodyPr>
          <a:lstStyle/>
          <a:p>
            <a:r>
              <a:rPr lang="en-US" dirty="0">
                <a:latin typeface="Arial" panose="020B0604020202020204" pitchFamily="34" charset="0"/>
                <a:ea typeface="Times New Roman" panose="02020603050405020304" pitchFamily="18" charset="0"/>
                <a:cs typeface="Arial" panose="020B0604020202020204" pitchFamily="34" charset="0"/>
              </a:rPr>
              <a:t>VVER-1000 RCCA</a:t>
            </a:r>
            <a:endParaRPr lang="ru-RU" dirty="0">
              <a:latin typeface="Arial" panose="020B0604020202020204" pitchFamily="34" charset="0"/>
              <a:cs typeface="Arial" panose="020B0604020202020204" pitchFamily="34" charset="0"/>
            </a:endParaRPr>
          </a:p>
        </p:txBody>
      </p:sp>
      <p:sp>
        <p:nvSpPr>
          <p:cNvPr id="13" name="Прямоугольник 12"/>
          <p:cNvSpPr/>
          <p:nvPr/>
        </p:nvSpPr>
        <p:spPr>
          <a:xfrm>
            <a:off x="304800" y="1009304"/>
            <a:ext cx="11520000" cy="1047979"/>
          </a:xfrm>
          <a:prstGeom prst="rect">
            <a:avLst/>
          </a:prstGeom>
        </p:spPr>
        <p:txBody>
          <a:bodyPr wrap="square">
            <a:spAutoFit/>
          </a:bodyPr>
          <a:lstStyle/>
          <a:p>
            <a:pPr indent="450215" algn="just">
              <a:lnSpc>
                <a:spcPct val="115000"/>
              </a:lnSpc>
              <a:spcAft>
                <a:spcPts val="0"/>
              </a:spcAft>
            </a:pPr>
            <a:r>
              <a:rPr lang="en-US" dirty="0">
                <a:latin typeface="Arial" panose="020B0604020202020204" pitchFamily="34" charset="0"/>
                <a:cs typeface="Arial" panose="020B0604020202020204" pitchFamily="34" charset="0"/>
              </a:rPr>
              <a:t>The fabrication technologies for the developed design of the CRs and RCCAs have been implemented at the enterprises of JSC “NNEGC “</a:t>
            </a:r>
            <a:r>
              <a:rPr lang="en-US" dirty="0" err="1">
                <a:latin typeface="Arial" panose="020B0604020202020204" pitchFamily="34" charset="0"/>
                <a:cs typeface="Arial" panose="020B0604020202020204" pitchFamily="34" charset="0"/>
              </a:rPr>
              <a:t>Energoatom</a:t>
            </a:r>
            <a:r>
              <a:rPr lang="en-US" dirty="0">
                <a:latin typeface="Arial" panose="020B0604020202020204" pitchFamily="34" charset="0"/>
                <a:cs typeface="Arial" panose="020B0604020202020204" pitchFamily="34" charset="0"/>
              </a:rPr>
              <a:t>” during the establishment of their industrial manufacturing in Ukraine.</a:t>
            </a:r>
            <a:endParaRPr lang="ru-RU"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8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367200" y="914400"/>
            <a:ext cx="11520000" cy="5170646"/>
          </a:xfrm>
          <a:prstGeom prst="rect">
            <a:avLst/>
          </a:prstGeom>
        </p:spPr>
        <p:txBody>
          <a:bodyPr wrap="square">
            <a:spAutoFit/>
          </a:bodyPr>
          <a:lstStyle/>
          <a:p>
            <a:pPr indent="450215" algn="just">
              <a:lnSpc>
                <a:spcPct val="150000"/>
              </a:lnSpc>
              <a:spcAft>
                <a:spcPts val="0"/>
              </a:spcAft>
            </a:pPr>
            <a:r>
              <a:rPr lang="en-US" sz="2000" dirty="0">
                <a:solidFill>
                  <a:srgbClr val="111111"/>
                </a:solidFill>
                <a:latin typeface="Arial" panose="020B0604020202020204" pitchFamily="34" charset="0"/>
                <a:ea typeface="Calibri" panose="020F0502020204030204" pitchFamily="34" charset="0"/>
                <a:cs typeface="Arial" panose="020B0604020202020204" pitchFamily="34" charset="0"/>
              </a:rPr>
              <a:t>When considering tasks related to the development of new materials and designs for neutron absorbers, the starting point is the requirement to achieve higher levels of safety, performance, and cost-effectiveness. Consideration of the possibility to switch from powdered neutron-absorbing materials to pellets reveals the potential to improve the following parameters:</a:t>
            </a:r>
            <a:r>
              <a:rPr lang="uk-UA" sz="2000" dirty="0">
                <a:solidFill>
                  <a:srgbClr val="111111"/>
                </a:solidFill>
                <a:latin typeface="Arial" panose="020B0604020202020204" pitchFamily="34" charset="0"/>
                <a:ea typeface="Calibri" panose="020F0502020204030204" pitchFamily="34" charset="0"/>
                <a:cs typeface="Arial" panose="020B0604020202020204" pitchFamily="34" charset="0"/>
              </a:rPr>
              <a:t> </a:t>
            </a:r>
          </a:p>
          <a:p>
            <a:pPr marL="627063" indent="-358775" algn="just">
              <a:lnSpc>
                <a:spcPct val="150000"/>
              </a:lnSpc>
              <a:spcAft>
                <a:spcPts val="0"/>
              </a:spcAft>
            </a:pPr>
            <a:r>
              <a:rPr lang="uk-UA" sz="2000" dirty="0">
                <a:solidFill>
                  <a:srgbClr val="111111"/>
                </a:solidFill>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increase in the content of neutron absorbers in CRs</a:t>
            </a:r>
            <a:r>
              <a:rPr lang="uk-UA" sz="2000" dirty="0">
                <a:latin typeface="Arial" panose="020B0604020202020204" pitchFamily="34" charset="0"/>
                <a:ea typeface="Calibri" panose="020F0502020204030204" pitchFamily="34" charset="0"/>
                <a:cs typeface="Arial" panose="020B0604020202020204" pitchFamily="34" charset="0"/>
              </a:rPr>
              <a:t>;</a:t>
            </a:r>
          </a:p>
          <a:p>
            <a:pPr marL="627063" indent="-358775" algn="just">
              <a:lnSpc>
                <a:spcPct val="150000"/>
              </a:lnSpc>
              <a:spcAft>
                <a:spcPts val="0"/>
              </a:spcAft>
              <a:buFontTx/>
              <a:buChar char="-"/>
            </a:pPr>
            <a:r>
              <a:rPr lang="en-US" sz="2000" dirty="0">
                <a:latin typeface="Arial" panose="020B0604020202020204" pitchFamily="34" charset="0"/>
                <a:ea typeface="Calibri" panose="020F0502020204030204" pitchFamily="34" charset="0"/>
                <a:cs typeface="Arial" panose="020B0604020202020204" pitchFamily="34" charset="0"/>
              </a:rPr>
              <a:t>ensure uniform distribution of the absorber along the height of CRs</a:t>
            </a:r>
            <a:r>
              <a:rPr lang="uk-UA" sz="2000" dirty="0">
                <a:latin typeface="Arial" panose="020B0604020202020204" pitchFamily="34" charset="0"/>
                <a:ea typeface="Calibri" panose="020F0502020204030204" pitchFamily="34" charset="0"/>
                <a:cs typeface="Arial" panose="020B0604020202020204" pitchFamily="34" charset="0"/>
              </a:rPr>
              <a:t>;</a:t>
            </a:r>
          </a:p>
          <a:p>
            <a:pPr marL="627063" indent="-358775" algn="just">
              <a:lnSpc>
                <a:spcPct val="150000"/>
              </a:lnSpc>
              <a:spcAft>
                <a:spcPts val="0"/>
              </a:spcAft>
              <a:buFontTx/>
              <a:buChar char="-"/>
            </a:pPr>
            <a:r>
              <a:rPr lang="en-US" sz="2000" dirty="0">
                <a:latin typeface="Arial" panose="020B0604020202020204" pitchFamily="34" charset="0"/>
                <a:ea typeface="Calibri" panose="020F0502020204030204" pitchFamily="34" charset="0"/>
                <a:cs typeface="Arial" panose="020B0604020202020204" pitchFamily="34" charset="0"/>
              </a:rPr>
              <a:t>reducing the impact of the absorber on cladding degradation under operation conditions</a:t>
            </a:r>
            <a:r>
              <a:rPr lang="uk-UA" sz="2000" dirty="0">
                <a:latin typeface="Arial" panose="020B0604020202020204" pitchFamily="34" charset="0"/>
                <a:ea typeface="Calibri" panose="020F0502020204030204" pitchFamily="34" charset="0"/>
                <a:cs typeface="Arial" panose="020B0604020202020204" pitchFamily="34" charset="0"/>
              </a:rPr>
              <a:t>;</a:t>
            </a:r>
          </a:p>
          <a:p>
            <a:pPr marL="627063" indent="-358775" algn="just">
              <a:lnSpc>
                <a:spcPct val="150000"/>
              </a:lnSpc>
              <a:spcAft>
                <a:spcPts val="0"/>
              </a:spcAft>
              <a:buFontTx/>
              <a:buChar char="-"/>
            </a:pPr>
            <a:r>
              <a:rPr lang="en-US" sz="2000" dirty="0">
                <a:latin typeface="Arial" panose="020B0604020202020204" pitchFamily="34" charset="0"/>
                <a:ea typeface="Calibri" panose="020F0502020204030204" pitchFamily="34" charset="0"/>
                <a:cs typeface="Arial" panose="020B0604020202020204" pitchFamily="34" charset="0"/>
              </a:rPr>
              <a:t>automation of CR fabrication</a:t>
            </a:r>
            <a:r>
              <a:rPr lang="uk-UA" sz="2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0"/>
              </a:spcAft>
            </a:pPr>
            <a:r>
              <a:rPr lang="en-US" sz="2000" dirty="0">
                <a:solidFill>
                  <a:srgbClr val="111111"/>
                </a:solidFill>
                <a:latin typeface="Arial" panose="020B0604020202020204" pitchFamily="34" charset="0"/>
                <a:ea typeface="Calibri" panose="020F0502020204030204" pitchFamily="34" charset="0"/>
                <a:cs typeface="Arial" panose="020B0604020202020204" pitchFamily="34" charset="0"/>
              </a:rPr>
              <a:t>The NFC STE has currently carried out comprehensive development work on the fabrication of CRs with neutron-absorbing materials in pellet form as an alternative to standard and developed CR variants, applying boron carbide and dysprosium </a:t>
            </a:r>
            <a:r>
              <a:rPr lang="en-US" sz="2000" dirty="0" err="1">
                <a:solidFill>
                  <a:srgbClr val="111111"/>
                </a:solidFill>
                <a:latin typeface="Arial" panose="020B0604020202020204" pitchFamily="34" charset="0"/>
                <a:ea typeface="Calibri" panose="020F0502020204030204" pitchFamily="34" charset="0"/>
                <a:cs typeface="Arial" panose="020B0604020202020204" pitchFamily="34" charset="0"/>
              </a:rPr>
              <a:t>titanate</a:t>
            </a:r>
            <a:r>
              <a:rPr lang="en-US" sz="2000" dirty="0">
                <a:solidFill>
                  <a:srgbClr val="111111"/>
                </a:solidFill>
                <a:latin typeface="Arial" panose="020B0604020202020204" pitchFamily="34" charset="0"/>
                <a:ea typeface="Calibri" panose="020F0502020204030204" pitchFamily="34" charset="0"/>
                <a:cs typeface="Arial" panose="020B0604020202020204" pitchFamily="34" charset="0"/>
              </a:rPr>
              <a:t> in powder form.</a:t>
            </a:r>
            <a:r>
              <a:rPr lang="uk-UA" sz="2000" dirty="0">
                <a:solidFill>
                  <a:srgbClr val="111111"/>
                </a:solidFill>
                <a:latin typeface="Arial" panose="020B0604020202020204" pitchFamily="34" charset="0"/>
                <a:ea typeface="Calibri" panose="020F0502020204030204" pitchFamily="34" charset="0"/>
                <a:cs typeface="Arial" panose="020B0604020202020204" pitchFamily="34" charset="0"/>
              </a:rPr>
              <a:t> </a:t>
            </a:r>
            <a:endParaRPr lang="ru-RU" sz="2000" dirty="0">
              <a:latin typeface="Arial" panose="020B0604020202020204" pitchFamily="34" charset="0"/>
              <a:ea typeface="Calibri" panose="020F0502020204030204" pitchFamily="34" charset="0"/>
              <a:cs typeface="Arial" panose="020B0604020202020204" pitchFamily="34" charset="0"/>
            </a:endParaRPr>
          </a:p>
        </p:txBody>
      </p:sp>
      <p:cxnSp>
        <p:nvCxnSpPr>
          <p:cNvPr id="8" name="Прямая соединительная линия 7"/>
          <p:cNvCxnSpPr/>
          <p:nvPr/>
        </p:nvCxnSpPr>
        <p:spPr>
          <a:xfrm>
            <a:off x="1755140" y="584775"/>
            <a:ext cx="8681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6C5E52-39A0-02EE-4C92-AD1F7628EB09}"/>
              </a:ext>
            </a:extLst>
          </p:cNvPr>
          <p:cNvSpPr txBox="1"/>
          <p:nvPr/>
        </p:nvSpPr>
        <p:spPr>
          <a:xfrm>
            <a:off x="304800" y="152400"/>
            <a:ext cx="11582400" cy="400110"/>
          </a:xfrm>
          <a:prstGeom prst="rect">
            <a:avLst/>
          </a:prstGeom>
          <a:noFill/>
        </p:spPr>
        <p:txBody>
          <a:bodyPr wrap="square" rtlCol="0">
            <a:spAutoFit/>
          </a:bodyPr>
          <a:lstStyle/>
          <a:p>
            <a:pPr algn="ctr"/>
            <a:r>
              <a:rPr lang="uk-UA" sz="2000" b="1" dirty="0">
                <a:latin typeface="Arial" panose="020B0604020202020204" pitchFamily="34" charset="0"/>
                <a:ea typeface="Calibri" panose="020F0502020204030204" pitchFamily="34" charset="0"/>
                <a:cs typeface="Arial" panose="020B0604020202020204" pitchFamily="34" charset="0"/>
              </a:rPr>
              <a:t>2. </a:t>
            </a:r>
            <a:r>
              <a:rPr lang="en-US" sz="2000" b="1" dirty="0">
                <a:latin typeface="Arial" panose="020B0604020202020204" pitchFamily="34" charset="0"/>
                <a:ea typeface="Calibri" panose="020F0502020204030204" pitchFamily="34" charset="0"/>
                <a:cs typeface="Arial" panose="020B0604020202020204" pitchFamily="34" charset="0"/>
              </a:rPr>
              <a:t>DEVELOPMENT OF PROMISING CONTROL ROD DESIGN FOR REACTORS VVER-1000</a:t>
            </a:r>
            <a:endParaRPr lang="uk-UA" sz="2000" b="1" strike="sngStrike"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3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A5A899-E143-87E4-E3E2-78ACBBB3F5B3}"/>
              </a:ext>
            </a:extLst>
          </p:cNvPr>
          <p:cNvSpPr txBox="1"/>
          <p:nvPr/>
        </p:nvSpPr>
        <p:spPr>
          <a:xfrm>
            <a:off x="609600" y="76200"/>
            <a:ext cx="10744200" cy="400110"/>
          </a:xfrm>
          <a:prstGeom prst="rect">
            <a:avLst/>
          </a:prstGeom>
          <a:noFill/>
        </p:spPr>
        <p:txBody>
          <a:bodyPr wrap="square">
            <a:spAutoFit/>
          </a:bodyPr>
          <a:lstStyle/>
          <a:p>
            <a:pPr algn="ctr"/>
            <a:r>
              <a:rPr lang="uk-UA" sz="2000" b="1" dirty="0">
                <a:effectLst/>
                <a:latin typeface="Arial" panose="020B0604020202020204" pitchFamily="34" charset="0"/>
                <a:ea typeface="Calibri" panose="020F0502020204030204" pitchFamily="34" charset="0"/>
                <a:cs typeface="Arial" panose="020B0604020202020204" pitchFamily="34" charset="0"/>
              </a:rPr>
              <a:t>3.4.3 </a:t>
            </a:r>
            <a:r>
              <a:rPr lang="en-US" sz="2000" b="1" dirty="0">
                <a:latin typeface="Arial" panose="020B0604020202020204" pitchFamily="34" charset="0"/>
                <a:ea typeface="Calibri" panose="020F0502020204030204" pitchFamily="34" charset="0"/>
                <a:cs typeface="Arial" panose="020B0604020202020204" pitchFamily="34" charset="0"/>
              </a:rPr>
              <a:t>Comparative calculations of the physical efficiency of neutron absorption by CRs</a:t>
            </a:r>
            <a:endParaRPr lang="uk-UA" sz="2000" b="1" dirty="0">
              <a:latin typeface="Arial" panose="020B0604020202020204" pitchFamily="34" charset="0"/>
              <a:cs typeface="Arial" panose="020B0604020202020204" pitchFamily="34" charset="0"/>
            </a:endParaRPr>
          </a:p>
        </p:txBody>
      </p:sp>
      <p:cxnSp>
        <p:nvCxnSpPr>
          <p:cNvPr id="8" name="Пряма сполучна лінія 7">
            <a:extLst>
              <a:ext uri="{FF2B5EF4-FFF2-40B4-BE49-F238E27FC236}">
                <a16:creationId xmlns:a16="http://schemas.microsoft.com/office/drawing/2014/main" id="{1EA94BC2-AB57-DB50-0EAC-753BAF9A4DE0}"/>
              </a:ext>
            </a:extLst>
          </p:cNvPr>
          <p:cNvCxnSpPr/>
          <p:nvPr/>
        </p:nvCxnSpPr>
        <p:spPr>
          <a:xfrm>
            <a:off x="1714500" y="533400"/>
            <a:ext cx="8763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7D9D33-96DE-5A82-E1A2-55C1A104B57E}"/>
              </a:ext>
            </a:extLst>
          </p:cNvPr>
          <p:cNvSpPr txBox="1"/>
          <p:nvPr/>
        </p:nvSpPr>
        <p:spPr>
          <a:xfrm>
            <a:off x="838200" y="609600"/>
            <a:ext cx="10363199" cy="1856919"/>
          </a:xfrm>
          <a:prstGeom prst="rect">
            <a:avLst/>
          </a:prstGeom>
          <a:noFill/>
        </p:spPr>
        <p:txBody>
          <a:bodyPr wrap="square">
            <a:spAutoFit/>
          </a:bodyPr>
          <a:lstStyle/>
          <a:p>
            <a:pPr indent="450215" algn="just">
              <a:spcAft>
                <a:spcPts val="800"/>
              </a:spcAft>
            </a:pPr>
            <a:r>
              <a:rPr lang="en-US" dirty="0">
                <a:latin typeface="Arial" panose="020B0604020202020204" pitchFamily="34" charset="0"/>
                <a:ea typeface="Calibri" panose="020F0502020204030204" pitchFamily="34" charset="0"/>
                <a:cs typeface="Arial" panose="020B0604020202020204" pitchFamily="34" charset="0"/>
              </a:rPr>
              <a:t>When manufacturing a </a:t>
            </a:r>
            <a:r>
              <a:rPr lang="en-US" dirty="0" err="1">
                <a:latin typeface="Arial" panose="020B0604020202020204" pitchFamily="34" charset="0"/>
                <a:ea typeface="Calibri" panose="020F0502020204030204" pitchFamily="34" charset="0"/>
                <a:cs typeface="Arial" panose="020B0604020202020204" pitchFamily="34" charset="0"/>
              </a:rPr>
              <a:t>vibrocompacted</a:t>
            </a:r>
            <a:r>
              <a:rPr lang="en-US" dirty="0">
                <a:latin typeface="Arial" panose="020B0604020202020204" pitchFamily="34" charset="0"/>
                <a:ea typeface="Calibri" panose="020F0502020204030204" pitchFamily="34" charset="0"/>
                <a:cs typeface="Arial" panose="020B0604020202020204" pitchFamily="34" charset="0"/>
              </a:rPr>
              <a:t> version of CRs with B</a:t>
            </a:r>
            <a:r>
              <a:rPr lang="en-US" baseline="-25000" dirty="0">
                <a:latin typeface="Arial" panose="020B0604020202020204" pitchFamily="34" charset="0"/>
                <a:ea typeface="Calibri" panose="020F0502020204030204" pitchFamily="34" charset="0"/>
                <a:cs typeface="Arial" panose="020B0604020202020204" pitchFamily="34" charset="0"/>
              </a:rPr>
              <a:t>4</a:t>
            </a:r>
            <a:r>
              <a:rPr lang="en-US" dirty="0">
                <a:latin typeface="Arial" panose="020B0604020202020204" pitchFamily="34" charset="0"/>
                <a:ea typeface="Calibri" panose="020F0502020204030204" pitchFamily="34" charset="0"/>
                <a:cs typeface="Arial" panose="020B0604020202020204" pitchFamily="34" charset="0"/>
              </a:rPr>
              <a:t>C, it is technologically difficult to achieve a filling density above 1.8 g/cm</a:t>
            </a:r>
            <a:r>
              <a:rPr lang="en-US" baseline="30000" dirty="0">
                <a:latin typeface="Arial" panose="020B0604020202020204" pitchFamily="34" charset="0"/>
                <a:ea typeface="Calibri" panose="020F0502020204030204" pitchFamily="34" charset="0"/>
                <a:cs typeface="Arial" panose="020B0604020202020204" pitchFamily="34" charset="0"/>
              </a:rPr>
              <a:t>3</a:t>
            </a:r>
            <a:r>
              <a:rPr lang="en-US" dirty="0">
                <a:latin typeface="Arial" panose="020B0604020202020204" pitchFamily="34" charset="0"/>
                <a:ea typeface="Calibri" panose="020F0502020204030204" pitchFamily="34" charset="0"/>
                <a:cs typeface="Arial" panose="020B0604020202020204" pitchFamily="34" charset="0"/>
              </a:rPr>
              <a:t>, and for Dy</a:t>
            </a:r>
            <a:r>
              <a:rPr lang="en-US" baseline="-25000" dirty="0">
                <a:latin typeface="Arial" panose="020B0604020202020204" pitchFamily="34" charset="0"/>
                <a:ea typeface="Calibri" panose="020F0502020204030204" pitchFamily="34" charset="0"/>
                <a:cs typeface="Arial" panose="020B0604020202020204" pitchFamily="34" charset="0"/>
              </a:rPr>
              <a:t>2</a:t>
            </a:r>
            <a:r>
              <a:rPr lang="en-US" dirty="0">
                <a:latin typeface="Arial" panose="020B0604020202020204" pitchFamily="34" charset="0"/>
                <a:ea typeface="Calibri" panose="020F0502020204030204" pitchFamily="34" charset="0"/>
                <a:cs typeface="Arial" panose="020B0604020202020204" pitchFamily="34" charset="0"/>
              </a:rPr>
              <a:t>O</a:t>
            </a:r>
            <a:r>
              <a:rPr lang="en-US" baseline="-25000" dirty="0">
                <a:latin typeface="Arial" panose="020B0604020202020204" pitchFamily="34" charset="0"/>
                <a:ea typeface="Calibri" panose="020F0502020204030204" pitchFamily="34" charset="0"/>
                <a:cs typeface="Arial" panose="020B0604020202020204" pitchFamily="34" charset="0"/>
              </a:rPr>
              <a:t>3</a:t>
            </a:r>
            <a:r>
              <a:rPr lang="en-US" dirty="0">
                <a:latin typeface="Arial" panose="020B0604020202020204" pitchFamily="34" charset="0"/>
                <a:ea typeface="Calibri" panose="020F0502020204030204" pitchFamily="34" charset="0"/>
                <a:cs typeface="Arial" panose="020B0604020202020204" pitchFamily="34" charset="0"/>
              </a:rPr>
              <a:t>·TiO</a:t>
            </a:r>
            <a:r>
              <a:rPr lang="en-US" baseline="-25000" dirty="0">
                <a:latin typeface="Arial" panose="020B0604020202020204" pitchFamily="34" charset="0"/>
                <a:ea typeface="Calibri" panose="020F0502020204030204" pitchFamily="34" charset="0"/>
                <a:cs typeface="Arial" panose="020B0604020202020204" pitchFamily="34" charset="0"/>
              </a:rPr>
              <a:t>2</a:t>
            </a:r>
            <a:r>
              <a:rPr lang="en-US" dirty="0">
                <a:latin typeface="Arial" panose="020B0604020202020204" pitchFamily="34" charset="0"/>
                <a:ea typeface="Calibri" panose="020F0502020204030204" pitchFamily="34" charset="0"/>
                <a:cs typeface="Arial" panose="020B0604020202020204" pitchFamily="34" charset="0"/>
              </a:rPr>
              <a:t> above 5.15 g/cm</a:t>
            </a:r>
            <a:r>
              <a:rPr lang="en-US" baseline="30000" dirty="0">
                <a:latin typeface="Arial" panose="020B0604020202020204" pitchFamily="34" charset="0"/>
                <a:ea typeface="Calibri" panose="020F0502020204030204" pitchFamily="34" charset="0"/>
                <a:cs typeface="Arial" panose="020B0604020202020204" pitchFamily="34" charset="0"/>
              </a:rPr>
              <a:t>3</a:t>
            </a:r>
            <a:r>
              <a:rPr lang="en-US" dirty="0">
                <a:latin typeface="Arial" panose="020B0604020202020204" pitchFamily="34" charset="0"/>
                <a:ea typeface="Calibri" panose="020F0502020204030204" pitchFamily="34" charset="0"/>
                <a:cs typeface="Arial" panose="020B0604020202020204" pitchFamily="34" charset="0"/>
              </a:rPr>
              <a:t>. The switch from the powder to the pellet version of CR enables the regulation of the neutron-absorbing material content within a wider range.</a:t>
            </a:r>
            <a:r>
              <a:rPr lang="uk-UA" dirty="0">
                <a:latin typeface="Arial" panose="020B0604020202020204" pitchFamily="34" charset="0"/>
                <a:ea typeface="Calibri" panose="020F0502020204030204" pitchFamily="34" charset="0"/>
                <a:cs typeface="Arial" panose="020B0604020202020204" pitchFamily="34" charset="0"/>
              </a:rPr>
              <a:t> </a:t>
            </a:r>
          </a:p>
          <a:p>
            <a:pPr indent="450215" algn="just">
              <a:spcAft>
                <a:spcPts val="800"/>
              </a:spcAft>
            </a:pPr>
            <a:r>
              <a:rPr lang="en-US" dirty="0">
                <a:latin typeface="Arial" panose="020B0604020202020204" pitchFamily="34" charset="0"/>
                <a:ea typeface="Calibri" panose="020F0502020204030204" pitchFamily="34" charset="0"/>
                <a:cs typeface="Arial" panose="020B0604020202020204" pitchFamily="34" charset="0"/>
              </a:rPr>
              <a:t>This switch will also increase the technological efficiency of filling CRs through the application of automatic filling devices.</a:t>
            </a:r>
            <a:endParaRPr lang="uk-UA" sz="1600" dirty="0">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AAB8B5-833E-EF34-7DEB-A94A8535E799}"/>
              </a:ext>
            </a:extLst>
          </p:cNvPr>
          <p:cNvSpPr txBox="1"/>
          <p:nvPr/>
        </p:nvSpPr>
        <p:spPr>
          <a:xfrm>
            <a:off x="1134035" y="5715000"/>
            <a:ext cx="3886200" cy="738664"/>
          </a:xfrm>
          <a:prstGeom prst="rect">
            <a:avLst/>
          </a:prstGeom>
          <a:noFill/>
        </p:spPr>
        <p:txBody>
          <a:bodyPr wrap="square">
            <a:spAutoFit/>
          </a:bodyPr>
          <a:lstStyle/>
          <a:p>
            <a:pPr algn="ctr"/>
            <a:r>
              <a:rPr lang="en-US" sz="1400" dirty="0">
                <a:latin typeface="Arial" panose="020B0604020202020204" pitchFamily="34" charset="0"/>
                <a:ea typeface="Calibri" panose="020F0502020204030204" pitchFamily="34" charset="0"/>
                <a:cs typeface="Arial" panose="020B0604020202020204" pitchFamily="34" charset="0"/>
              </a:rPr>
              <a:t>Change in the relative neutron absorption efficiency of standard absorber materials under operation in VVER-1000 core</a:t>
            </a:r>
            <a:endParaRPr lang="uk-UA"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42E7BC5-D3E0-FA84-3045-5239710D4B76}"/>
              </a:ext>
            </a:extLst>
          </p:cNvPr>
          <p:cNvSpPr txBox="1"/>
          <p:nvPr/>
        </p:nvSpPr>
        <p:spPr>
          <a:xfrm>
            <a:off x="5581431" y="2201989"/>
            <a:ext cx="5619968" cy="1754326"/>
          </a:xfrm>
          <a:prstGeom prst="rect">
            <a:avLst/>
          </a:prstGeom>
          <a:noFill/>
        </p:spPr>
        <p:txBody>
          <a:bodyPr wrap="square">
            <a:spAutoFit/>
          </a:bodyPr>
          <a:lstStyle/>
          <a:p>
            <a:pPr indent="450215" algn="just">
              <a:spcAft>
                <a:spcPts val="800"/>
              </a:spcAft>
            </a:pPr>
            <a:r>
              <a:rPr lang="en-US" dirty="0">
                <a:latin typeface="Arial" panose="020B0604020202020204" pitchFamily="34" charset="0"/>
                <a:ea typeface="Calibri" panose="020F0502020204030204" pitchFamily="34" charset="0"/>
                <a:cs typeface="Arial" panose="020B0604020202020204" pitchFamily="34" charset="0"/>
              </a:rPr>
              <a:t>Increasing the density of B</a:t>
            </a:r>
            <a:r>
              <a:rPr lang="en-US" baseline="-25000" dirty="0">
                <a:latin typeface="Arial" panose="020B0604020202020204" pitchFamily="34" charset="0"/>
                <a:ea typeface="Calibri" panose="020F0502020204030204" pitchFamily="34" charset="0"/>
                <a:cs typeface="Arial" panose="020B0604020202020204" pitchFamily="34" charset="0"/>
              </a:rPr>
              <a:t>4</a:t>
            </a:r>
            <a:r>
              <a:rPr lang="en-US" dirty="0">
                <a:latin typeface="Arial" panose="020B0604020202020204" pitchFamily="34" charset="0"/>
                <a:ea typeface="Calibri" panose="020F0502020204030204" pitchFamily="34" charset="0"/>
                <a:cs typeface="Arial" panose="020B0604020202020204" pitchFamily="34" charset="0"/>
              </a:rPr>
              <a:t>C from the powder filling density (1.7 g/cm</a:t>
            </a:r>
            <a:r>
              <a:rPr lang="en-US" baseline="30000" dirty="0">
                <a:latin typeface="Arial" panose="020B0604020202020204" pitchFamily="34" charset="0"/>
                <a:ea typeface="Calibri" panose="020F0502020204030204" pitchFamily="34" charset="0"/>
                <a:cs typeface="Arial" panose="020B0604020202020204" pitchFamily="34" charset="0"/>
              </a:rPr>
              <a:t>3</a:t>
            </a:r>
            <a:r>
              <a:rPr lang="en-US" dirty="0">
                <a:latin typeface="Arial" panose="020B0604020202020204" pitchFamily="34" charset="0"/>
                <a:ea typeface="Calibri" panose="020F0502020204030204" pitchFamily="34" charset="0"/>
                <a:cs typeface="Arial" panose="020B0604020202020204" pitchFamily="34" charset="0"/>
              </a:rPr>
              <a:t>) to the pellet density</a:t>
            </a:r>
            <a:br>
              <a:rPr lang="en-US" dirty="0">
                <a:latin typeface="Arial" panose="020B0604020202020204" pitchFamily="34" charset="0"/>
                <a:ea typeface="Calibri" panose="020F0502020204030204" pitchFamily="34" charset="0"/>
                <a:cs typeface="Arial" panose="020B0604020202020204" pitchFamily="34" charset="0"/>
              </a:rPr>
            </a:br>
            <a:r>
              <a:rPr lang="en-US" dirty="0">
                <a:latin typeface="Arial" panose="020B0604020202020204" pitchFamily="34" charset="0"/>
                <a:ea typeface="Calibri" panose="020F0502020204030204" pitchFamily="34" charset="0"/>
                <a:cs typeface="Arial" panose="020B0604020202020204" pitchFamily="34" charset="0"/>
              </a:rPr>
              <a:t>(1.95 g/cm</a:t>
            </a:r>
            <a:r>
              <a:rPr lang="en-US" baseline="30000" dirty="0">
                <a:latin typeface="Arial" panose="020B0604020202020204" pitchFamily="34" charset="0"/>
                <a:ea typeface="Calibri" panose="020F0502020204030204" pitchFamily="34" charset="0"/>
                <a:cs typeface="Arial" panose="020B0604020202020204" pitchFamily="34" charset="0"/>
              </a:rPr>
              <a:t>3</a:t>
            </a:r>
            <a:r>
              <a:rPr lang="en-US" dirty="0">
                <a:latin typeface="Arial" panose="020B0604020202020204" pitchFamily="34" charset="0"/>
                <a:ea typeface="Calibri" panose="020F0502020204030204" pitchFamily="34" charset="0"/>
                <a:cs typeface="Arial" panose="020B0604020202020204" pitchFamily="34" charset="0"/>
              </a:rPr>
              <a:t>) will increase neutron absorption efficiency by almost 2%, and a decrease in the absorber stack diameter from 7.0 mm to 6.85 mm will reduce the efficiency by almost the same value.</a:t>
            </a:r>
            <a:r>
              <a:rPr lang="uk-UA" dirty="0">
                <a:latin typeface="Arial" panose="020B0604020202020204" pitchFamily="34" charset="0"/>
                <a:ea typeface="Calibri" panose="020F0502020204030204" pitchFamily="34" charset="0"/>
                <a:cs typeface="Arial" panose="020B0604020202020204" pitchFamily="34" charset="0"/>
              </a:rPr>
              <a:t> </a:t>
            </a:r>
            <a:endParaRPr lang="uk-UA" sz="1600" strike="sngStrike"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12" name="Таблица 11"/>
              <p:cNvGraphicFramePr>
                <a:graphicFrameLocks noGrp="1"/>
              </p:cNvGraphicFramePr>
              <p:nvPr/>
            </p:nvGraphicFramePr>
            <p:xfrm>
              <a:off x="6113929" y="4267200"/>
              <a:ext cx="4748409" cy="2011680"/>
            </p:xfrm>
            <a:graphic>
              <a:graphicData uri="http://schemas.openxmlformats.org/drawingml/2006/table">
                <a:tbl>
                  <a:tblPr firstRow="1" bandRow="1">
                    <a:tableStyleId>{3B4B98B0-60AC-42C2-AFA5-B58CD77FA1E5}</a:tableStyleId>
                  </a:tblPr>
                  <a:tblGrid>
                    <a:gridCol w="1353864">
                      <a:extLst>
                        <a:ext uri="{9D8B030D-6E8A-4147-A177-3AD203B41FA5}">
                          <a16:colId xmlns:a16="http://schemas.microsoft.com/office/drawing/2014/main" val="161250590"/>
                        </a:ext>
                      </a:extLst>
                    </a:gridCol>
                    <a:gridCol w="1638240">
                      <a:extLst>
                        <a:ext uri="{9D8B030D-6E8A-4147-A177-3AD203B41FA5}">
                          <a16:colId xmlns:a16="http://schemas.microsoft.com/office/drawing/2014/main" val="1694675609"/>
                        </a:ext>
                      </a:extLst>
                    </a:gridCol>
                    <a:gridCol w="1756305">
                      <a:extLst>
                        <a:ext uri="{9D8B030D-6E8A-4147-A177-3AD203B41FA5}">
                          <a16:colId xmlns:a16="http://schemas.microsoft.com/office/drawing/2014/main" val="2939772836"/>
                        </a:ext>
                      </a:extLst>
                    </a:gridCol>
                  </a:tblGrid>
                  <a:tr h="490137">
                    <a:tc rowSpan="2">
                      <a:txBody>
                        <a:bodyPr/>
                        <a:lstStyle/>
                        <a:p>
                          <a:r>
                            <a:rPr lang="ru-RU" b="0" dirty="0">
                              <a:latin typeface="Arial" panose="020B0604020202020204" pitchFamily="34" charset="0"/>
                              <a:cs typeface="Arial" panose="020B0604020202020204" pitchFamily="34" charset="0"/>
                            </a:rPr>
                            <a:t>В</a:t>
                          </a:r>
                          <a:r>
                            <a:rPr lang="ru-RU" b="0" baseline="-25000" dirty="0">
                              <a:latin typeface="Arial" panose="020B0604020202020204" pitchFamily="34" charset="0"/>
                              <a:cs typeface="Arial" panose="020B0604020202020204" pitchFamily="34" charset="0"/>
                            </a:rPr>
                            <a:t>4</a:t>
                          </a:r>
                          <a:r>
                            <a:rPr lang="ru-RU" b="0" dirty="0">
                              <a:latin typeface="Arial" panose="020B0604020202020204" pitchFamily="34" charset="0"/>
                              <a:cs typeface="Arial" panose="020B0604020202020204" pitchFamily="34" charset="0"/>
                            </a:rPr>
                            <a:t>С</a:t>
                          </a:r>
                        </a:p>
                      </a:txBody>
                      <a:tcPr/>
                    </a:tc>
                    <a:tc>
                      <a:txBody>
                        <a:bodyPr/>
                        <a:lstStyle/>
                        <a:p>
                          <a:pPr algn="ctr"/>
                          <a:r>
                            <a:rPr lang="el-GR" dirty="0">
                              <a:latin typeface="Arial" panose="020B0604020202020204" pitchFamily="34" charset="0"/>
                              <a:cs typeface="Arial" panose="020B0604020202020204" pitchFamily="34" charset="0"/>
                            </a:rPr>
                            <a:t>ρ</a:t>
                          </a:r>
                          <a:r>
                            <a:rPr lang="ru-RU" dirty="0">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g</a:t>
                          </a:r>
                          <a:r>
                            <a:rPr lang="uk-UA"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cm</a:t>
                          </a:r>
                          <a:r>
                            <a:rPr lang="uk-UA" baseline="30000" dirty="0">
                              <a:latin typeface="Arial" panose="020B0604020202020204" pitchFamily="34" charset="0"/>
                              <a:cs typeface="Arial" panose="020B0604020202020204" pitchFamily="34" charset="0"/>
                            </a:rPr>
                            <a:t>3</a:t>
                          </a:r>
                        </a:p>
                        <a:p>
                          <a:pPr algn="ctr"/>
                          <a:r>
                            <a:rPr lang="uk-UA"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a:t>
                          </a:r>
                          <a:r>
                            <a:rPr lang="ru-RU"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0</a:t>
                          </a:r>
                          <a:r>
                            <a:rPr lang="en-US" baseline="0" dirty="0">
                              <a:latin typeface="Arial" panose="020B0604020202020204" pitchFamily="34" charset="0"/>
                              <a:cs typeface="Arial" panose="020B0604020202020204" pitchFamily="34" charset="0"/>
                            </a:rPr>
                            <a:t> mm</a:t>
                          </a:r>
                          <a:r>
                            <a:rPr lang="uk-UA"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ρ</a:t>
                          </a:r>
                          <a:r>
                            <a:rPr lang="ru-RU" dirty="0">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95 </a:t>
                          </a:r>
                          <a:r>
                            <a:rPr lang="en-US" dirty="0">
                              <a:latin typeface="Arial" panose="020B0604020202020204" pitchFamily="34" charset="0"/>
                              <a:cs typeface="Arial" panose="020B0604020202020204" pitchFamily="34" charset="0"/>
                            </a:rPr>
                            <a:t>g</a:t>
                          </a:r>
                          <a:r>
                            <a:rPr lang="uk-UA"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cm</a:t>
                          </a:r>
                          <a:r>
                            <a:rPr lang="uk-UA" baseline="30000" dirty="0">
                              <a:latin typeface="Arial" panose="020B0604020202020204" pitchFamily="34" charset="0"/>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uk-UA"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d=6.85</a:t>
                          </a:r>
                          <a:r>
                            <a:rPr lang="en-US" baseline="0" dirty="0">
                              <a:latin typeface="Arial" panose="020B0604020202020204" pitchFamily="34" charset="0"/>
                              <a:cs typeface="Arial" panose="020B0604020202020204" pitchFamily="34" charset="0"/>
                            </a:rPr>
                            <a:t> mm</a:t>
                          </a:r>
                          <a:r>
                            <a:rPr lang="uk-UA"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5779088"/>
                      </a:ext>
                    </a:extLst>
                  </a:tr>
                  <a:tr h="280078">
                    <a:tc vMerge="1">
                      <a:txBody>
                        <a:bodyPr/>
                        <a:lstStyle/>
                        <a:p>
                          <a:endParaRPr lang="ru-RU" dirty="0"/>
                        </a:p>
                      </a:txBody>
                      <a:tcPr>
                        <a:lnB w="12700" cap="flat" cmpd="sng" algn="ctr">
                          <a:solidFill>
                            <a:schemeClr val="tx1"/>
                          </a:solidFill>
                          <a:prstDash val="solid"/>
                          <a:round/>
                          <a:headEnd type="none" w="med" len="med"/>
                          <a:tailEnd type="none" w="med" len="med"/>
                        </a:lnB>
                      </a:tcPr>
                    </a:tc>
                    <a:tc>
                      <a:txBody>
                        <a:bodyPr/>
                        <a:lstStyle/>
                        <a:p>
                          <a:pPr algn="ctr"/>
                          <a:r>
                            <a:rPr lang="uk-UA" dirty="0">
                              <a:effectLst/>
                              <a:latin typeface="Arial" panose="020B0604020202020204" pitchFamily="34" charset="0"/>
                              <a:cs typeface="Arial" panose="020B0604020202020204" pitchFamily="34" charset="0"/>
                            </a:rPr>
                            <a:t>100</a:t>
                          </a:r>
                          <a:endParaRPr lang="ru-RU"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b="1" i="0" smtClean="0">
                                    <a:solidFill>
                                      <a:schemeClr val="tx1"/>
                                    </a:solidFill>
                                    <a:effectLst/>
                                    <a:latin typeface="Cambria Math" panose="02040503050406030204" pitchFamily="18" charset="0"/>
                                  </a:rPr>
                                  <m:t>𝟏𝟎𝟎</m:t>
                                </m:r>
                                <m:r>
                                  <a:rPr lang="en-US" b="1" i="0" smtClean="0">
                                    <a:solidFill>
                                      <a:schemeClr val="tx1"/>
                                    </a:solidFill>
                                    <a:effectLst/>
                                    <a:latin typeface="Cambria Math" panose="02040503050406030204" pitchFamily="18" charset="0"/>
                                  </a:rPr>
                                  <m:t>.</m:t>
                                </m:r>
                                <m:r>
                                  <a:rPr lang="en-US" b="1" i="0" smtClean="0">
                                    <a:solidFill>
                                      <a:schemeClr val="tx1"/>
                                    </a:solidFill>
                                    <a:effectLst/>
                                    <a:latin typeface="Cambria Math" panose="02040503050406030204" pitchFamily="18" charset="0"/>
                                  </a:rPr>
                                  <m:t>𝟐</m:t>
                                </m:r>
                              </m:oMath>
                            </m:oMathPara>
                          </a14:m>
                          <a:endParaRPr lang="ru-RU"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5941262"/>
                      </a:ext>
                    </a:extLst>
                  </a:tr>
                  <a:tr h="49013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effectLst/>
                              <a:latin typeface="Arial" panose="020B0604020202020204" pitchFamily="34" charset="0"/>
                              <a:cs typeface="Arial" panose="020B0604020202020204" pitchFamily="34" charset="0"/>
                            </a:rPr>
                            <a:t>Dy</a:t>
                          </a:r>
                          <a:r>
                            <a:rPr lang="uk-UA" sz="1800" baseline="-25000" dirty="0">
                              <a:effectLst/>
                              <a:latin typeface="Arial" panose="020B0604020202020204" pitchFamily="34" charset="0"/>
                              <a:cs typeface="Arial" panose="020B0604020202020204" pitchFamily="34" charset="0"/>
                            </a:rPr>
                            <a:t>2</a:t>
                          </a:r>
                          <a:r>
                            <a:rPr lang="uk-UA" sz="1800" dirty="0">
                              <a:effectLst/>
                              <a:latin typeface="Arial" panose="020B0604020202020204" pitchFamily="34" charset="0"/>
                              <a:cs typeface="Arial" panose="020B0604020202020204" pitchFamily="34" charset="0"/>
                            </a:rPr>
                            <a:t>O</a:t>
                          </a:r>
                          <a:r>
                            <a:rPr lang="uk-UA" sz="1800" baseline="-25000" dirty="0">
                              <a:effectLst/>
                              <a:latin typeface="Arial" panose="020B0604020202020204" pitchFamily="34" charset="0"/>
                              <a:cs typeface="Arial" panose="020B0604020202020204" pitchFamily="34" charset="0"/>
                            </a:rPr>
                            <a:t>3</a:t>
                          </a:r>
                          <a:r>
                            <a:rPr lang="uk-UA" sz="1800" dirty="0">
                              <a:effectLst/>
                              <a:latin typeface="Arial" panose="020B0604020202020204" pitchFamily="34" charset="0"/>
                              <a:cs typeface="Arial" panose="020B0604020202020204" pitchFamily="34" charset="0"/>
                            </a:rPr>
                            <a:t>·TiO</a:t>
                          </a:r>
                          <a:r>
                            <a:rPr lang="uk-UA" sz="1800" baseline="-25000" dirty="0">
                              <a:effectLst/>
                              <a:latin typeface="Arial" panose="020B0604020202020204" pitchFamily="34" charset="0"/>
                              <a:cs typeface="Arial" panose="020B0604020202020204" pitchFamily="34" charset="0"/>
                            </a:rPr>
                            <a:t>2</a:t>
                          </a:r>
                          <a:endParaRPr lang="ru-RU" dirty="0">
                            <a:latin typeface="Arial" panose="020B0604020202020204" pitchFamily="34" charset="0"/>
                            <a:cs typeface="Arial" panose="020B0604020202020204" pitchFamily="34" charset="0"/>
                          </a:endParaRPr>
                        </a:p>
                      </a:txBody>
                      <a:tcPr/>
                    </a:tc>
                    <a:tc>
                      <a:txBody>
                        <a:bodyPr/>
                        <a:lstStyle/>
                        <a:p>
                          <a:pPr algn="ctr"/>
                          <a:r>
                            <a:rPr lang="el-GR" dirty="0">
                              <a:latin typeface="Arial" panose="020B0604020202020204" pitchFamily="34" charset="0"/>
                              <a:cs typeface="Arial" panose="020B0604020202020204" pitchFamily="34" charset="0"/>
                            </a:rPr>
                            <a:t>ρ</a:t>
                          </a:r>
                          <a:r>
                            <a:rPr lang="ru-RU"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g</a:t>
                          </a:r>
                          <a:r>
                            <a:rPr lang="uk-UA"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cm</a:t>
                          </a:r>
                          <a:r>
                            <a:rPr lang="uk-UA" baseline="30000" dirty="0">
                              <a:latin typeface="Arial" panose="020B0604020202020204" pitchFamily="34" charset="0"/>
                              <a:cs typeface="Arial" panose="020B0604020202020204" pitchFamily="34" charset="0"/>
                            </a:rPr>
                            <a:t>3</a:t>
                          </a:r>
                        </a:p>
                        <a:p>
                          <a:pPr algn="ctr"/>
                          <a:r>
                            <a:rPr lang="uk-UA"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a:t>
                          </a:r>
                          <a:r>
                            <a:rPr lang="ru-RU"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0</a:t>
                          </a:r>
                          <a:r>
                            <a:rPr lang="en-US" baseline="0" dirty="0">
                              <a:latin typeface="Arial" panose="020B0604020202020204" pitchFamily="34" charset="0"/>
                              <a:cs typeface="Arial" panose="020B0604020202020204" pitchFamily="34" charset="0"/>
                            </a:rPr>
                            <a:t> mm</a:t>
                          </a:r>
                          <a:r>
                            <a:rPr lang="uk-UA"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ρ</a:t>
                          </a:r>
                          <a:r>
                            <a:rPr lang="ru-RU"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0 </a:t>
                          </a:r>
                          <a:r>
                            <a:rPr lang="en-US" dirty="0">
                              <a:latin typeface="Arial" panose="020B0604020202020204" pitchFamily="34" charset="0"/>
                              <a:cs typeface="Arial" panose="020B0604020202020204" pitchFamily="34" charset="0"/>
                            </a:rPr>
                            <a:t>g</a:t>
                          </a:r>
                          <a:r>
                            <a:rPr lang="uk-UA"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cm</a:t>
                          </a:r>
                          <a:r>
                            <a:rPr lang="uk-UA" baseline="30000" dirty="0">
                              <a:latin typeface="Arial" panose="020B0604020202020204" pitchFamily="34" charset="0"/>
                              <a:cs typeface="Arial" panose="020B0604020202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uk-UA"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d=6.85</a:t>
                          </a:r>
                          <a:r>
                            <a:rPr lang="en-US" baseline="0" dirty="0">
                              <a:latin typeface="Arial" panose="020B0604020202020204" pitchFamily="34" charset="0"/>
                              <a:cs typeface="Arial" panose="020B0604020202020204" pitchFamily="34" charset="0"/>
                            </a:rPr>
                            <a:t> mm</a:t>
                          </a:r>
                          <a:r>
                            <a:rPr lang="uk-UA"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0385340"/>
                      </a:ext>
                    </a:extLst>
                  </a:tr>
                  <a:tr h="28396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txBody>
                      <a:tcPr/>
                    </a:tc>
                    <a:tc>
                      <a:txBody>
                        <a:bodyPr/>
                        <a:lstStyle/>
                        <a:p>
                          <a:pPr algn="ctr"/>
                          <a:r>
                            <a:rPr lang="uk-UA" dirty="0">
                              <a:latin typeface="Arial" panose="020B0604020202020204" pitchFamily="34" charset="0"/>
                              <a:cs typeface="Arial" panose="020B0604020202020204" pitchFamily="34" charset="0"/>
                            </a:rPr>
                            <a:t>75</a:t>
                          </a:r>
                          <a:r>
                            <a:rPr lang="en-US" dirty="0">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2</a:t>
                          </a:r>
                          <a:endParaRPr lang="ru-RU" dirty="0">
                            <a:latin typeface="Arial" panose="020B0604020202020204" pitchFamily="34" charset="0"/>
                            <a:cs typeface="Arial" panose="020B0604020202020204" pitchFamily="34" charset="0"/>
                          </a:endParaRPr>
                        </a:p>
                      </a:txBody>
                      <a:tcPr/>
                    </a:tc>
                    <a:tc>
                      <a:txBody>
                        <a:bodyPr/>
                        <a:lstStyle/>
                        <a:p>
                          <a:pPr algn="ctr"/>
                          <a:r>
                            <a:rPr lang="uk-UA" dirty="0">
                              <a:latin typeface="Arial" panose="020B0604020202020204" pitchFamily="34" charset="0"/>
                              <a:cs typeface="Arial" panose="020B0604020202020204" pitchFamily="34" charset="0"/>
                            </a:rPr>
                            <a:t>79</a:t>
                          </a:r>
                          <a:r>
                            <a:rPr lang="en-US" dirty="0">
                              <a:latin typeface="Arial" panose="020B0604020202020204" pitchFamily="34" charset="0"/>
                              <a:cs typeface="Arial" panose="020B0604020202020204" pitchFamily="34" charset="0"/>
                            </a:rPr>
                            <a:t>.</a:t>
                          </a:r>
                          <a:r>
                            <a:rPr lang="uk-UA" dirty="0">
                              <a:latin typeface="Arial" panose="020B0604020202020204" pitchFamily="34" charset="0"/>
                              <a:cs typeface="Arial" panose="020B0604020202020204" pitchFamily="34" charset="0"/>
                            </a:rPr>
                            <a:t>3</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8744252"/>
                      </a:ext>
                    </a:extLst>
                  </a:tr>
                </a:tbl>
              </a:graphicData>
            </a:graphic>
          </p:graphicFrame>
        </mc:Choice>
        <mc:Fallback xmlns="">
          <p:graphicFrame>
            <p:nvGraphicFramePr>
              <p:cNvPr id="12" name="Таблица 11"/>
              <p:cNvGraphicFramePr>
                <a:graphicFrameLocks noGrp="1"/>
              </p:cNvGraphicFramePr>
              <p:nvPr>
                <p:extLst>
                  <p:ext uri="{D42A27DB-BD31-4B8C-83A1-F6EECF244321}">
                    <p14:modId xmlns:p14="http://schemas.microsoft.com/office/powerpoint/2010/main" val="3564069040"/>
                  </p:ext>
                </p:extLst>
              </p:nvPr>
            </p:nvGraphicFramePr>
            <p:xfrm>
              <a:off x="6113929" y="4267200"/>
              <a:ext cx="4748409" cy="2011680"/>
            </p:xfrm>
            <a:graphic>
              <a:graphicData uri="http://schemas.openxmlformats.org/drawingml/2006/table">
                <a:tbl>
                  <a:tblPr firstRow="1" bandRow="1">
                    <a:tableStyleId>{3B4B98B0-60AC-42C2-AFA5-B58CD77FA1E5}</a:tableStyleId>
                  </a:tblPr>
                  <a:tblGrid>
                    <a:gridCol w="1353864">
                      <a:extLst>
                        <a:ext uri="{9D8B030D-6E8A-4147-A177-3AD203B41FA5}">
                          <a16:colId xmlns:a16="http://schemas.microsoft.com/office/drawing/2014/main" val="161250590"/>
                        </a:ext>
                      </a:extLst>
                    </a:gridCol>
                    <a:gridCol w="1638240">
                      <a:extLst>
                        <a:ext uri="{9D8B030D-6E8A-4147-A177-3AD203B41FA5}">
                          <a16:colId xmlns:a16="http://schemas.microsoft.com/office/drawing/2014/main" val="1694675609"/>
                        </a:ext>
                      </a:extLst>
                    </a:gridCol>
                    <a:gridCol w="1756305">
                      <a:extLst>
                        <a:ext uri="{9D8B030D-6E8A-4147-A177-3AD203B41FA5}">
                          <a16:colId xmlns:a16="http://schemas.microsoft.com/office/drawing/2014/main" val="2939772836"/>
                        </a:ext>
                      </a:extLst>
                    </a:gridCol>
                  </a:tblGrid>
                  <a:tr h="640080">
                    <a:tc rowSpan="2">
                      <a:txBody>
                        <a:bodyPr/>
                        <a:lstStyle/>
                        <a:p>
                          <a:r>
                            <a:rPr lang="ru-RU" b="0" dirty="0" smtClean="0">
                              <a:latin typeface="Arial" panose="020B0604020202020204" pitchFamily="34" charset="0"/>
                              <a:cs typeface="Arial" panose="020B0604020202020204" pitchFamily="34" charset="0"/>
                            </a:rPr>
                            <a:t>В</a:t>
                          </a:r>
                          <a:r>
                            <a:rPr lang="ru-RU" b="0" baseline="-25000" dirty="0" smtClean="0">
                              <a:latin typeface="Arial" panose="020B0604020202020204" pitchFamily="34" charset="0"/>
                              <a:cs typeface="Arial" panose="020B0604020202020204" pitchFamily="34" charset="0"/>
                            </a:rPr>
                            <a:t>4</a:t>
                          </a:r>
                          <a:r>
                            <a:rPr lang="ru-RU" b="0" dirty="0" smtClean="0">
                              <a:latin typeface="Arial" panose="020B0604020202020204" pitchFamily="34" charset="0"/>
                              <a:cs typeface="Arial" panose="020B0604020202020204" pitchFamily="34" charset="0"/>
                            </a:rPr>
                            <a:t>С</a:t>
                          </a:r>
                          <a:endParaRPr lang="ru-RU" b="0" dirty="0">
                            <a:latin typeface="Arial" panose="020B0604020202020204" pitchFamily="34" charset="0"/>
                            <a:cs typeface="Arial" panose="020B0604020202020204" pitchFamily="34" charset="0"/>
                          </a:endParaRPr>
                        </a:p>
                      </a:txBody>
                      <a:tcPr/>
                    </a:tc>
                    <a:tc>
                      <a:txBody>
                        <a:bodyPr/>
                        <a:lstStyle/>
                        <a:p>
                          <a:pPr algn="ctr"/>
                          <a:r>
                            <a:rPr lang="el-GR" dirty="0" smtClean="0">
                              <a:latin typeface="Arial" panose="020B0604020202020204" pitchFamily="34" charset="0"/>
                              <a:cs typeface="Arial" panose="020B0604020202020204" pitchFamily="34" charset="0"/>
                            </a:rPr>
                            <a:t>ρ</a:t>
                          </a:r>
                          <a:r>
                            <a:rPr lang="ru-RU" dirty="0" smtClean="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7 </a:t>
                          </a:r>
                          <a:r>
                            <a:rPr lang="en-US" dirty="0" smtClean="0">
                              <a:latin typeface="Arial" panose="020B0604020202020204" pitchFamily="34" charset="0"/>
                              <a:cs typeface="Arial" panose="020B0604020202020204" pitchFamily="34" charset="0"/>
                            </a:rPr>
                            <a:t>g</a:t>
                          </a:r>
                          <a:r>
                            <a:rPr lang="uk-UA"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cm</a:t>
                          </a:r>
                          <a:r>
                            <a:rPr lang="uk-UA" baseline="30000" dirty="0" smtClean="0">
                              <a:latin typeface="Arial" panose="020B0604020202020204" pitchFamily="34" charset="0"/>
                              <a:cs typeface="Arial" panose="020B0604020202020204" pitchFamily="34" charset="0"/>
                            </a:rPr>
                            <a:t>3</a:t>
                          </a:r>
                          <a:endParaRPr lang="uk-UA" baseline="30000" dirty="0" smtClean="0">
                            <a:latin typeface="Arial" panose="020B0604020202020204" pitchFamily="34" charset="0"/>
                            <a:cs typeface="Arial" panose="020B0604020202020204" pitchFamily="34" charset="0"/>
                          </a:endParaRPr>
                        </a:p>
                        <a:p>
                          <a:pPr algn="ctr"/>
                          <a:r>
                            <a:rPr lang="uk-UA"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d=</a:t>
                          </a:r>
                          <a:r>
                            <a:rPr lang="ru-RU" dirty="0" smtClean="0">
                              <a:latin typeface="Arial" panose="020B0604020202020204" pitchFamily="34" charset="0"/>
                              <a:cs typeface="Arial" panose="020B0604020202020204" pitchFamily="34" charset="0"/>
                            </a:rPr>
                            <a:t>7</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0</a:t>
                          </a:r>
                          <a:r>
                            <a:rPr lang="en-US" baseline="0" dirty="0" smtClean="0">
                              <a:latin typeface="Arial" panose="020B0604020202020204" pitchFamily="34" charset="0"/>
                              <a:cs typeface="Arial" panose="020B0604020202020204" pitchFamily="34" charset="0"/>
                            </a:rPr>
                            <a:t> mm</a:t>
                          </a:r>
                          <a:r>
                            <a:rPr lang="uk-UA"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smtClean="0">
                              <a:latin typeface="Arial" panose="020B0604020202020204" pitchFamily="34" charset="0"/>
                              <a:cs typeface="Arial" panose="020B0604020202020204" pitchFamily="34" charset="0"/>
                            </a:rPr>
                            <a:t>ρ</a:t>
                          </a:r>
                          <a:r>
                            <a:rPr lang="ru-RU" dirty="0" smtClean="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95 </a:t>
                          </a:r>
                          <a:r>
                            <a:rPr lang="en-US" dirty="0" smtClean="0">
                              <a:latin typeface="Arial" panose="020B0604020202020204" pitchFamily="34" charset="0"/>
                              <a:cs typeface="Arial" panose="020B0604020202020204" pitchFamily="34" charset="0"/>
                            </a:rPr>
                            <a:t>g</a:t>
                          </a:r>
                          <a:r>
                            <a:rPr lang="uk-UA"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cm</a:t>
                          </a:r>
                          <a:r>
                            <a:rPr lang="uk-UA" baseline="30000" dirty="0" smtClean="0">
                              <a:latin typeface="Arial" panose="020B0604020202020204" pitchFamily="34" charset="0"/>
                              <a:cs typeface="Arial" panose="020B0604020202020204" pitchFamily="34" charset="0"/>
                            </a:rPr>
                            <a:t>3</a:t>
                          </a:r>
                          <a:endParaRPr lang="uk-UA" baseline="3000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uk-UA"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d=6.85</a:t>
                          </a:r>
                          <a:r>
                            <a:rPr lang="en-US" baseline="0" dirty="0" smtClean="0">
                              <a:latin typeface="Arial" panose="020B0604020202020204" pitchFamily="34" charset="0"/>
                              <a:cs typeface="Arial" panose="020B0604020202020204" pitchFamily="34" charset="0"/>
                            </a:rPr>
                            <a:t> mm</a:t>
                          </a:r>
                          <a:r>
                            <a:rPr lang="uk-UA"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5779088"/>
                      </a:ext>
                    </a:extLst>
                  </a:tr>
                  <a:tr h="365760">
                    <a:tc vMerge="1">
                      <a:txBody>
                        <a:bodyPr/>
                        <a:lstStyle/>
                        <a:p>
                          <a:endParaRPr lang="ru-RU" dirty="0"/>
                        </a:p>
                      </a:txBody>
                      <a:tcPr>
                        <a:lnB w="12700" cap="flat" cmpd="sng" algn="ctr">
                          <a:solidFill>
                            <a:schemeClr val="tx1"/>
                          </a:solidFill>
                          <a:prstDash val="solid"/>
                          <a:round/>
                          <a:headEnd type="none" w="med" len="med"/>
                          <a:tailEnd type="none" w="med" len="med"/>
                        </a:lnB>
                      </a:tcPr>
                    </a:tc>
                    <a:tc>
                      <a:txBody>
                        <a:bodyPr/>
                        <a:lstStyle/>
                        <a:p>
                          <a:pPr algn="ctr"/>
                          <a:r>
                            <a:rPr lang="uk-UA" dirty="0" smtClean="0">
                              <a:effectLst/>
                              <a:latin typeface="Arial" panose="020B0604020202020204" pitchFamily="34" charset="0"/>
                              <a:cs typeface="Arial" panose="020B0604020202020204" pitchFamily="34" charset="0"/>
                            </a:rPr>
                            <a:t>100</a:t>
                          </a:r>
                          <a:endParaRPr lang="ru-RU" dirty="0">
                            <a:latin typeface="Arial" panose="020B0604020202020204" pitchFamily="34" charset="0"/>
                            <a:cs typeface="Arial" panose="020B0604020202020204" pitchFamily="34" charset="0"/>
                          </a:endParaRPr>
                        </a:p>
                      </a:txBody>
                      <a:tcPr/>
                    </a:tc>
                    <a:tc>
                      <a:txBody>
                        <a:bodyPr/>
                        <a:lstStyle/>
                        <a:p>
                          <a:endParaRPr lang="uk-UA"/>
                        </a:p>
                      </a:txBody>
                      <a:tcPr>
                        <a:blipFill>
                          <a:blip r:embed="rId2"/>
                          <a:stretch>
                            <a:fillRect l="-169896" t="-183333" r="-346" b="-301667"/>
                          </a:stretch>
                        </a:blipFill>
                      </a:tcPr>
                    </a:tc>
                    <a:extLst>
                      <a:ext uri="{0D108BD9-81ED-4DB2-BD59-A6C34878D82A}">
                        <a16:rowId xmlns:a16="http://schemas.microsoft.com/office/drawing/2014/main" val="3585941262"/>
                      </a:ext>
                    </a:extLst>
                  </a:tr>
                  <a:tr h="64008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smtClean="0">
                              <a:effectLst/>
                              <a:latin typeface="Arial" panose="020B0604020202020204" pitchFamily="34" charset="0"/>
                              <a:cs typeface="Arial" panose="020B0604020202020204" pitchFamily="34" charset="0"/>
                            </a:rPr>
                            <a:t>Dy</a:t>
                          </a:r>
                          <a:r>
                            <a:rPr lang="uk-UA" sz="1800" baseline="-25000" dirty="0" smtClean="0">
                              <a:effectLst/>
                              <a:latin typeface="Arial" panose="020B0604020202020204" pitchFamily="34" charset="0"/>
                              <a:cs typeface="Arial" panose="020B0604020202020204" pitchFamily="34" charset="0"/>
                            </a:rPr>
                            <a:t>2</a:t>
                          </a:r>
                          <a:r>
                            <a:rPr lang="uk-UA" sz="1800" dirty="0" smtClean="0">
                              <a:effectLst/>
                              <a:latin typeface="Arial" panose="020B0604020202020204" pitchFamily="34" charset="0"/>
                              <a:cs typeface="Arial" panose="020B0604020202020204" pitchFamily="34" charset="0"/>
                            </a:rPr>
                            <a:t>O</a:t>
                          </a:r>
                          <a:r>
                            <a:rPr lang="uk-UA" sz="1800" baseline="-25000" dirty="0" smtClean="0">
                              <a:effectLst/>
                              <a:latin typeface="Arial" panose="020B0604020202020204" pitchFamily="34" charset="0"/>
                              <a:cs typeface="Arial" panose="020B0604020202020204" pitchFamily="34" charset="0"/>
                            </a:rPr>
                            <a:t>3</a:t>
                          </a:r>
                          <a:r>
                            <a:rPr lang="uk-UA" sz="1800" dirty="0" smtClean="0">
                              <a:effectLst/>
                              <a:latin typeface="Arial" panose="020B0604020202020204" pitchFamily="34" charset="0"/>
                              <a:cs typeface="Arial" panose="020B0604020202020204" pitchFamily="34" charset="0"/>
                            </a:rPr>
                            <a:t>·TiO</a:t>
                          </a:r>
                          <a:r>
                            <a:rPr lang="uk-UA" sz="1800" baseline="-25000" dirty="0" smtClean="0">
                              <a:effectLst/>
                              <a:latin typeface="Arial" panose="020B0604020202020204" pitchFamily="34" charset="0"/>
                              <a:cs typeface="Arial" panose="020B0604020202020204" pitchFamily="34" charset="0"/>
                            </a:rPr>
                            <a:t>2</a:t>
                          </a:r>
                          <a:endParaRPr lang="ru-RU" dirty="0">
                            <a:latin typeface="Arial" panose="020B0604020202020204" pitchFamily="34" charset="0"/>
                            <a:cs typeface="Arial" panose="020B0604020202020204" pitchFamily="34" charset="0"/>
                          </a:endParaRPr>
                        </a:p>
                      </a:txBody>
                      <a:tcPr/>
                    </a:tc>
                    <a:tc>
                      <a:txBody>
                        <a:bodyPr/>
                        <a:lstStyle/>
                        <a:p>
                          <a:pPr algn="ctr"/>
                          <a:r>
                            <a:rPr lang="el-GR" dirty="0" smtClean="0">
                              <a:latin typeface="Arial" panose="020B0604020202020204" pitchFamily="34" charset="0"/>
                              <a:cs typeface="Arial" panose="020B0604020202020204" pitchFamily="34" charset="0"/>
                            </a:rPr>
                            <a:t>ρ</a:t>
                          </a:r>
                          <a:r>
                            <a:rPr lang="ru-RU" dirty="0" smtClean="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15 </a:t>
                          </a:r>
                          <a:r>
                            <a:rPr lang="en-US" dirty="0" smtClean="0">
                              <a:latin typeface="Arial" panose="020B0604020202020204" pitchFamily="34" charset="0"/>
                              <a:cs typeface="Arial" panose="020B0604020202020204" pitchFamily="34" charset="0"/>
                            </a:rPr>
                            <a:t>g</a:t>
                          </a:r>
                          <a:r>
                            <a:rPr lang="uk-UA"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cm</a:t>
                          </a:r>
                          <a:r>
                            <a:rPr lang="uk-UA" baseline="30000" dirty="0" smtClean="0">
                              <a:latin typeface="Arial" panose="020B0604020202020204" pitchFamily="34" charset="0"/>
                              <a:cs typeface="Arial" panose="020B0604020202020204" pitchFamily="34" charset="0"/>
                            </a:rPr>
                            <a:t>3</a:t>
                          </a:r>
                          <a:endParaRPr lang="uk-UA" baseline="30000" dirty="0" smtClean="0">
                            <a:latin typeface="Arial" panose="020B0604020202020204" pitchFamily="34" charset="0"/>
                            <a:cs typeface="Arial" panose="020B0604020202020204" pitchFamily="34" charset="0"/>
                          </a:endParaRPr>
                        </a:p>
                        <a:p>
                          <a:pPr algn="ctr"/>
                          <a:r>
                            <a:rPr lang="uk-UA"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d=</a:t>
                          </a:r>
                          <a:r>
                            <a:rPr lang="ru-RU" dirty="0" smtClean="0">
                              <a:latin typeface="Arial" panose="020B0604020202020204" pitchFamily="34" charset="0"/>
                              <a:cs typeface="Arial" panose="020B0604020202020204" pitchFamily="34" charset="0"/>
                            </a:rPr>
                            <a:t>7</a:t>
                          </a:r>
                          <a:r>
                            <a:rPr lang="en-US" dirty="0" smtClean="0">
                              <a:latin typeface="Arial" panose="020B0604020202020204" pitchFamily="34" charset="0"/>
                              <a:cs typeface="Arial" panose="020B0604020202020204" pitchFamily="34" charset="0"/>
                            </a:rPr>
                            <a:t>.</a:t>
                          </a:r>
                          <a:r>
                            <a:rPr lang="ru-RU" dirty="0" smtClean="0">
                              <a:latin typeface="Arial" panose="020B0604020202020204" pitchFamily="34" charset="0"/>
                              <a:cs typeface="Arial" panose="020B0604020202020204" pitchFamily="34" charset="0"/>
                            </a:rPr>
                            <a:t>0</a:t>
                          </a:r>
                          <a:r>
                            <a:rPr lang="en-US" baseline="0" dirty="0" smtClean="0">
                              <a:latin typeface="Arial" panose="020B0604020202020204" pitchFamily="34" charset="0"/>
                              <a:cs typeface="Arial" panose="020B0604020202020204" pitchFamily="34" charset="0"/>
                            </a:rPr>
                            <a:t> mm</a:t>
                          </a:r>
                          <a:r>
                            <a:rPr lang="uk-UA"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smtClean="0">
                              <a:latin typeface="Arial" panose="020B0604020202020204" pitchFamily="34" charset="0"/>
                              <a:cs typeface="Arial" panose="020B0604020202020204" pitchFamily="34" charset="0"/>
                            </a:rPr>
                            <a:t>ρ</a:t>
                          </a:r>
                          <a:r>
                            <a:rPr lang="ru-RU" dirty="0" smtClean="0">
                              <a:latin typeface="Arial" panose="020B0604020202020204" pitchFamily="34" charset="0"/>
                              <a:cs typeface="Arial" panose="020B0604020202020204" pitchFamily="34" charset="0"/>
                            </a:rPr>
                            <a:t>=7</a:t>
                          </a:r>
                          <a:r>
                            <a:rPr lang="en-US" dirty="0" smtClean="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0 </a:t>
                          </a:r>
                          <a:r>
                            <a:rPr lang="en-US" dirty="0" smtClean="0">
                              <a:latin typeface="Arial" panose="020B0604020202020204" pitchFamily="34" charset="0"/>
                              <a:cs typeface="Arial" panose="020B0604020202020204" pitchFamily="34" charset="0"/>
                            </a:rPr>
                            <a:t>g</a:t>
                          </a:r>
                          <a:r>
                            <a:rPr lang="uk-UA"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cm</a:t>
                          </a:r>
                          <a:r>
                            <a:rPr lang="uk-UA" baseline="30000" dirty="0" smtClean="0">
                              <a:latin typeface="Arial" panose="020B0604020202020204" pitchFamily="34" charset="0"/>
                              <a:cs typeface="Arial" panose="020B0604020202020204" pitchFamily="34" charset="0"/>
                            </a:rPr>
                            <a:t>3</a:t>
                          </a:r>
                          <a:endParaRPr lang="uk-UA" baseline="3000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uk-UA"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d=6.85</a:t>
                          </a:r>
                          <a:r>
                            <a:rPr lang="en-US" baseline="0" dirty="0" smtClean="0">
                              <a:latin typeface="Arial" panose="020B0604020202020204" pitchFamily="34" charset="0"/>
                              <a:cs typeface="Arial" panose="020B0604020202020204" pitchFamily="34" charset="0"/>
                            </a:rPr>
                            <a:t> mm</a:t>
                          </a:r>
                          <a:r>
                            <a:rPr lang="uk-UA"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0385340"/>
                      </a:ext>
                    </a:extLst>
                  </a:tr>
                  <a:tr h="3657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txBody>
                      <a:tcPr/>
                    </a:tc>
                    <a:tc>
                      <a:txBody>
                        <a:bodyPr/>
                        <a:lstStyle/>
                        <a:p>
                          <a:pPr algn="ctr"/>
                          <a:r>
                            <a:rPr lang="uk-UA" dirty="0" smtClean="0">
                              <a:latin typeface="Arial" panose="020B0604020202020204" pitchFamily="34" charset="0"/>
                              <a:cs typeface="Arial" panose="020B0604020202020204" pitchFamily="34" charset="0"/>
                            </a:rPr>
                            <a:t>75</a:t>
                          </a:r>
                          <a:r>
                            <a:rPr lang="en-US" dirty="0" smtClean="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2</a:t>
                          </a:r>
                          <a:endParaRPr lang="ru-RU" dirty="0">
                            <a:latin typeface="Arial" panose="020B0604020202020204" pitchFamily="34" charset="0"/>
                            <a:cs typeface="Arial" panose="020B0604020202020204" pitchFamily="34" charset="0"/>
                          </a:endParaRPr>
                        </a:p>
                      </a:txBody>
                      <a:tcPr/>
                    </a:tc>
                    <a:tc>
                      <a:txBody>
                        <a:bodyPr/>
                        <a:lstStyle/>
                        <a:p>
                          <a:pPr algn="ctr"/>
                          <a:r>
                            <a:rPr lang="uk-UA" dirty="0" smtClean="0">
                              <a:latin typeface="Arial" panose="020B0604020202020204" pitchFamily="34" charset="0"/>
                              <a:cs typeface="Arial" panose="020B0604020202020204" pitchFamily="34" charset="0"/>
                            </a:rPr>
                            <a:t>79</a:t>
                          </a:r>
                          <a:r>
                            <a:rPr lang="en-US" dirty="0" smtClean="0">
                              <a:latin typeface="Arial" panose="020B0604020202020204" pitchFamily="34" charset="0"/>
                              <a:cs typeface="Arial" panose="020B0604020202020204" pitchFamily="34" charset="0"/>
                            </a:rPr>
                            <a:t>.</a:t>
                          </a:r>
                          <a:r>
                            <a:rPr lang="uk-UA" dirty="0" smtClean="0">
                              <a:latin typeface="Arial" panose="020B0604020202020204" pitchFamily="34" charset="0"/>
                              <a:cs typeface="Arial" panose="020B0604020202020204" pitchFamily="34" charset="0"/>
                            </a:rPr>
                            <a:t>3</a:t>
                          </a:r>
                          <a:endParaRPr lang="ru-R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8744252"/>
                      </a:ext>
                    </a:extLst>
                  </a:tr>
                </a:tbl>
              </a:graphicData>
            </a:graphic>
          </p:graphicFrame>
        </mc:Fallback>
      </mc:AlternateContent>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165" y="2498786"/>
            <a:ext cx="4029635" cy="3244917"/>
          </a:xfrm>
          <a:prstGeom prst="rect">
            <a:avLst/>
          </a:prstGeom>
        </p:spPr>
      </p:pic>
    </p:spTree>
    <p:extLst>
      <p:ext uri="{BB962C8B-B14F-4D97-AF65-F5344CB8AC3E}">
        <p14:creationId xmlns:p14="http://schemas.microsoft.com/office/powerpoint/2010/main" val="184154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553200" y="3200887"/>
            <a:ext cx="4156167" cy="461665"/>
          </a:xfrm>
          <a:prstGeom prst="rect">
            <a:avLst/>
          </a:prstGeom>
        </p:spPr>
        <p:txBody>
          <a:bodyPr wrap="square">
            <a:spAutoFit/>
          </a:bodyPr>
          <a:lstStyle/>
          <a:p>
            <a:pPr algn="ctr"/>
            <a:r>
              <a:rPr lang="en-US" sz="1200" dirty="0"/>
              <a:t>Change in the integral efficiency of all RCCAs depending on the height of the Dy</a:t>
            </a:r>
            <a:r>
              <a:rPr lang="en-US" sz="1200" baseline="-25000" dirty="0"/>
              <a:t>2</a:t>
            </a:r>
            <a:r>
              <a:rPr lang="en-US" sz="1200" dirty="0"/>
              <a:t>O</a:t>
            </a:r>
            <a:r>
              <a:rPr lang="en-US" sz="1200" baseline="-25000" dirty="0"/>
              <a:t>3</a:t>
            </a:r>
            <a:r>
              <a:rPr lang="en-US" sz="1200" dirty="0"/>
              <a:t>·TiO</a:t>
            </a:r>
            <a:r>
              <a:rPr lang="en-US" sz="1200" baseline="-25000" dirty="0"/>
              <a:t>2</a:t>
            </a:r>
            <a:r>
              <a:rPr lang="en-US" sz="1200" dirty="0"/>
              <a:t> absorber stack</a:t>
            </a:r>
            <a:endParaRPr lang="ru-RU" sz="1200" baseline="-25000" dirty="0"/>
          </a:p>
        </p:txBody>
      </p:sp>
      <p:sp>
        <p:nvSpPr>
          <p:cNvPr id="7" name="TextBox 6">
            <a:extLst>
              <a:ext uri="{FF2B5EF4-FFF2-40B4-BE49-F238E27FC236}">
                <a16:creationId xmlns:a16="http://schemas.microsoft.com/office/drawing/2014/main" id="{2DA5A899-E143-87E4-E3E2-78ACBBB3F5B3}"/>
              </a:ext>
            </a:extLst>
          </p:cNvPr>
          <p:cNvSpPr txBox="1"/>
          <p:nvPr/>
        </p:nvSpPr>
        <p:spPr>
          <a:xfrm>
            <a:off x="685800" y="136010"/>
            <a:ext cx="10668000" cy="400110"/>
          </a:xfrm>
          <a:prstGeom prst="rect">
            <a:avLst/>
          </a:prstGeom>
          <a:noFill/>
        </p:spPr>
        <p:txBody>
          <a:bodyPr wrap="square">
            <a:spAutoFit/>
          </a:bodyPr>
          <a:lstStyle/>
          <a:p>
            <a:r>
              <a:rPr lang="uk-UA" sz="2000" b="1" dirty="0">
                <a:latin typeface="Arial" panose="020B0604020202020204" pitchFamily="34" charset="0"/>
                <a:ea typeface="Calibri" panose="020F0502020204030204" pitchFamily="34" charset="0"/>
                <a:cs typeface="Arial" panose="020B0604020202020204" pitchFamily="34" charset="0"/>
              </a:rPr>
              <a:t>3.4.4 </a:t>
            </a:r>
            <a:r>
              <a:rPr lang="en-US" sz="2000" b="1" dirty="0">
                <a:latin typeface="Arial" panose="020B0604020202020204" pitchFamily="34" charset="0"/>
                <a:ea typeface="Calibri" panose="020F0502020204030204" pitchFamily="34" charset="0"/>
                <a:cs typeface="Arial" panose="020B0604020202020204" pitchFamily="34" charset="0"/>
              </a:rPr>
              <a:t>Comparative calculations of the physical efficiency of neutron absorption by CRs</a:t>
            </a:r>
            <a:endParaRPr lang="uk-UA" sz="2000" b="1" dirty="0">
              <a:latin typeface="Arial" panose="020B0604020202020204" pitchFamily="34" charset="0"/>
              <a:cs typeface="Arial" panose="020B0604020202020204" pitchFamily="34" charset="0"/>
            </a:endParaRPr>
          </a:p>
        </p:txBody>
      </p:sp>
      <p:cxnSp>
        <p:nvCxnSpPr>
          <p:cNvPr id="8" name="Пряма сполучна лінія 7">
            <a:extLst>
              <a:ext uri="{FF2B5EF4-FFF2-40B4-BE49-F238E27FC236}">
                <a16:creationId xmlns:a16="http://schemas.microsoft.com/office/drawing/2014/main" id="{1EA94BC2-AB57-DB50-0EAC-753BAF9A4DE0}"/>
              </a:ext>
            </a:extLst>
          </p:cNvPr>
          <p:cNvCxnSpPr/>
          <p:nvPr/>
        </p:nvCxnSpPr>
        <p:spPr>
          <a:xfrm>
            <a:off x="1714500" y="609600"/>
            <a:ext cx="8763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457200" y="746380"/>
            <a:ext cx="6037219" cy="5693866"/>
          </a:xfrm>
          <a:prstGeom prst="rect">
            <a:avLst/>
          </a:prstGeom>
        </p:spPr>
        <p:txBody>
          <a:bodyPr wrap="square">
            <a:spAutoFit/>
          </a:bodyPr>
          <a:lstStyle/>
          <a:p>
            <a:pPr algn="just">
              <a:lnSpc>
                <a:spcPct val="130000"/>
              </a:lnSpc>
              <a:spcBef>
                <a:spcPts val="0"/>
              </a:spcBef>
            </a:pPr>
            <a:r>
              <a:rPr lang="en-US" sz="1400" dirty="0">
                <a:latin typeface="Arial" panose="020B0604020202020204" pitchFamily="34" charset="0"/>
                <a:cs typeface="Arial" panose="020B0604020202020204" pitchFamily="34" charset="0"/>
              </a:rPr>
              <a:t>The application of developed neutron-absorbing materials, namely Dy</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·TiO</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with a density of 7.0 g/cm</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and В</a:t>
            </a:r>
            <a:r>
              <a:rPr lang="en-US" sz="1400" baseline="-250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С with a density of</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1.95 g/cm</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in the pellet version of the CR filling (6.85 mm) increases the height of the lower, most loaded part of the CR from 30 cm to 60 cm without reducing the overall efficiency of all RCCAs. The integral efficiency in the scram mode will not change, which is sufficient to ensure the </a:t>
            </a:r>
            <a:r>
              <a:rPr lang="en-US" sz="1400" dirty="0" err="1">
                <a:latin typeface="Arial" panose="020B0604020202020204" pitchFamily="34" charset="0"/>
                <a:cs typeface="Arial" panose="020B0604020202020204" pitchFamily="34" charset="0"/>
              </a:rPr>
              <a:t>neutronic</a:t>
            </a:r>
            <a:r>
              <a:rPr lang="en-US" sz="1400" dirty="0">
                <a:latin typeface="Arial" panose="020B0604020202020204" pitchFamily="34" charset="0"/>
                <a:cs typeface="Arial" panose="020B0604020202020204" pitchFamily="34" charset="0"/>
              </a:rPr>
              <a:t> criteria for CRs performance</a:t>
            </a:r>
            <a:r>
              <a:rPr lang="ru-RU"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indent="360000" algn="just">
              <a:lnSpc>
                <a:spcPct val="130000"/>
              </a:lnSpc>
              <a:spcBef>
                <a:spcPts val="0"/>
              </a:spcBef>
            </a:pPr>
            <a:endParaRPr lang="ru-RU" sz="1400" dirty="0">
              <a:latin typeface="Arial" panose="020B0604020202020204" pitchFamily="34" charset="0"/>
              <a:cs typeface="Arial" panose="020B0604020202020204" pitchFamily="34" charset="0"/>
            </a:endParaRPr>
          </a:p>
          <a:p>
            <a:pPr algn="just">
              <a:lnSpc>
                <a:spcPct val="130000"/>
              </a:lnSpc>
              <a:spcBef>
                <a:spcPts val="0"/>
              </a:spcBef>
            </a:pPr>
            <a:r>
              <a:rPr lang="en-US" sz="1400" dirty="0">
                <a:latin typeface="Arial" panose="020B0604020202020204" pitchFamily="34" charset="0"/>
                <a:cs typeface="Arial" panose="020B0604020202020204" pitchFamily="34" charset="0"/>
              </a:rPr>
              <a:t>Increasing the height of the Dy</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·TiO</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absorber stack enables the removal of the B</a:t>
            </a:r>
            <a:r>
              <a:rPr lang="en-US" sz="1400" baseline="-250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C absorber, which exhibits a high burnup rate of the </a:t>
            </a:r>
            <a:r>
              <a:rPr lang="en-US" sz="1400" baseline="300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B isotope and low radiation resistance, from the dense neutron (n, α) flux area.</a:t>
            </a:r>
            <a:r>
              <a:rPr lang="ru-RU"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algn="just">
              <a:lnSpc>
                <a:spcPct val="130000"/>
              </a:lnSpc>
              <a:spcBef>
                <a:spcPts val="0"/>
              </a:spcBef>
            </a:pPr>
            <a:endParaRPr lang="ru-RU" sz="1400" dirty="0">
              <a:latin typeface="Arial" panose="020B0604020202020204" pitchFamily="34" charset="0"/>
              <a:cs typeface="Arial" panose="020B0604020202020204" pitchFamily="34" charset="0"/>
            </a:endParaRPr>
          </a:p>
          <a:p>
            <a:pPr algn="just">
              <a:lnSpc>
                <a:spcPct val="130000"/>
              </a:lnSpc>
              <a:spcBef>
                <a:spcPts val="0"/>
              </a:spcBef>
            </a:pPr>
            <a:r>
              <a:rPr lang="en-US" sz="1400" dirty="0">
                <a:latin typeface="Arial" panose="020B0604020202020204" pitchFamily="34" charset="0"/>
                <a:cs typeface="Arial" panose="020B0604020202020204" pitchFamily="34" charset="0"/>
              </a:rPr>
              <a:t>An increase in height to 60 cm results in a 1.27-fold decrease in neutron flux density, and to 80 cm in a 1.64-fold decrease compared to the neutron flux density at the bottom of the B</a:t>
            </a:r>
            <a:r>
              <a:rPr lang="en-US" sz="1400" baseline="-250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C absorbing stack of the standard CR (30 cm) at 70% immersion of   RCCAs.</a:t>
            </a:r>
            <a:r>
              <a:rPr lang="ru-RU"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indent="360000" algn="just">
              <a:lnSpc>
                <a:spcPct val="130000"/>
              </a:lnSpc>
              <a:spcBef>
                <a:spcPts val="0"/>
              </a:spcBef>
            </a:pPr>
            <a:endParaRPr lang="ru-RU" sz="1400" dirty="0">
              <a:latin typeface="Arial" panose="020B0604020202020204" pitchFamily="34" charset="0"/>
              <a:cs typeface="Arial" panose="020B0604020202020204" pitchFamily="34" charset="0"/>
            </a:endParaRPr>
          </a:p>
          <a:p>
            <a:pPr algn="just">
              <a:lnSpc>
                <a:spcPct val="130000"/>
              </a:lnSpc>
              <a:spcBef>
                <a:spcPts val="0"/>
              </a:spcBef>
            </a:pPr>
            <a:r>
              <a:rPr lang="en-US" sz="1400" dirty="0">
                <a:latin typeface="Arial" panose="020B0604020202020204" pitchFamily="34" charset="0"/>
                <a:cs typeface="Arial" panose="020B0604020202020204" pitchFamily="34" charset="0"/>
              </a:rPr>
              <a:t>This enables to extend the service life of RCCAs compared to the service life of the standard RCCAs with a Dy</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·TiO</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stack height of 30 cm.</a:t>
            </a:r>
            <a:endParaRPr lang="ru-RU" sz="1400" dirty="0">
              <a:latin typeface="Arial" panose="020B0604020202020204" pitchFamily="34" charset="0"/>
              <a:cs typeface="Arial" panose="020B0604020202020204" pitchFamily="34" charset="0"/>
            </a:endParaRPr>
          </a:p>
        </p:txBody>
      </p:sp>
      <p:sp>
        <p:nvSpPr>
          <p:cNvPr id="12" name="Прямоугольник 11"/>
          <p:cNvSpPr/>
          <p:nvPr/>
        </p:nvSpPr>
        <p:spPr>
          <a:xfrm>
            <a:off x="6544492" y="6059269"/>
            <a:ext cx="4504508" cy="646331"/>
          </a:xfrm>
          <a:prstGeom prst="rect">
            <a:avLst/>
          </a:prstGeom>
        </p:spPr>
        <p:txBody>
          <a:bodyPr wrap="square">
            <a:spAutoFit/>
          </a:bodyPr>
          <a:lstStyle/>
          <a:p>
            <a:pPr algn="ctr"/>
            <a:r>
              <a:rPr lang="en-US" sz="1200" dirty="0"/>
              <a:t>Axial distribution of neutron flux density along the core height and schematic position of CRs with different Dy</a:t>
            </a:r>
            <a:r>
              <a:rPr lang="en-US" sz="1200" baseline="-25000" dirty="0"/>
              <a:t>2</a:t>
            </a:r>
            <a:r>
              <a:rPr lang="en-US" sz="1200" dirty="0"/>
              <a:t>O</a:t>
            </a:r>
            <a:r>
              <a:rPr lang="en-US" sz="1200" baseline="-25000" dirty="0"/>
              <a:t>3</a:t>
            </a:r>
            <a:r>
              <a:rPr lang="en-US" sz="1200" dirty="0"/>
              <a:t>·TiO</a:t>
            </a:r>
            <a:r>
              <a:rPr lang="en-US" sz="1200" baseline="-25000" dirty="0"/>
              <a:t>2</a:t>
            </a:r>
            <a:r>
              <a:rPr lang="en-US" sz="1200" dirty="0"/>
              <a:t> stack heights at 70% immersion of CRs from the core bottom</a:t>
            </a:r>
            <a:endParaRPr lang="ru-RU" sz="1200" dirty="0"/>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b="15583"/>
          <a:stretch/>
        </p:blipFill>
        <p:spPr>
          <a:xfrm>
            <a:off x="6740596" y="587188"/>
            <a:ext cx="3569642" cy="2540217"/>
          </a:xfrm>
          <a:prstGeom prst="rect">
            <a:avLst/>
          </a:prstGeom>
        </p:spPr>
      </p:pic>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b="17037"/>
          <a:stretch/>
        </p:blipFill>
        <p:spPr>
          <a:xfrm>
            <a:off x="6828942" y="3677589"/>
            <a:ext cx="3458058" cy="2418411"/>
          </a:xfrm>
          <a:prstGeom prst="rect">
            <a:avLst/>
          </a:prstGeom>
        </p:spPr>
      </p:pic>
    </p:spTree>
    <p:extLst>
      <p:ext uri="{BB962C8B-B14F-4D97-AF65-F5344CB8AC3E}">
        <p14:creationId xmlns:p14="http://schemas.microsoft.com/office/powerpoint/2010/main" val="233242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1474388180"/>
              </p:ext>
            </p:extLst>
          </p:nvPr>
        </p:nvGraphicFramePr>
        <p:xfrm>
          <a:off x="1808481" y="681892"/>
          <a:ext cx="3673071" cy="6176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457200" y="35560"/>
            <a:ext cx="10972800" cy="400110"/>
          </a:xfrm>
          <a:prstGeom prst="rect">
            <a:avLst/>
          </a:prstGeom>
        </p:spPr>
        <p:txBody>
          <a:bodyPr wrap="square">
            <a:spAutoFit/>
          </a:bodyPr>
          <a:lstStyle/>
          <a:p>
            <a:pPr algn="ctr"/>
            <a:r>
              <a:rPr lang="uk-UA" sz="2000" b="1" dirty="0">
                <a:latin typeface="Arial" panose="020B0604020202020204" pitchFamily="34" charset="0"/>
                <a:ea typeface="Calibri" panose="020F0502020204030204" pitchFamily="34" charset="0"/>
                <a:cs typeface="Arial" panose="020B0604020202020204" pitchFamily="34" charset="0"/>
              </a:rPr>
              <a:t>3.1 </a:t>
            </a:r>
            <a:r>
              <a:rPr lang="en-US" sz="2000" b="1" dirty="0">
                <a:latin typeface="Arial" panose="020B0604020202020204" pitchFamily="34" charset="0"/>
                <a:ea typeface="Calibri" panose="020F0502020204030204" pitchFamily="34" charset="0"/>
                <a:cs typeface="Arial" panose="020B0604020202020204" pitchFamily="34" charset="0"/>
              </a:rPr>
              <a:t>Technology for producing boron carbide pellets by cold pressing and sintering</a:t>
            </a:r>
            <a:endParaRPr lang="ru-RU" sz="2000" b="1" dirty="0">
              <a:latin typeface="Arial" panose="020B0604020202020204" pitchFamily="34" charset="0"/>
              <a:cs typeface="Arial" panose="020B0604020202020204" pitchFamily="34" charset="0"/>
            </a:endParaRPr>
          </a:p>
        </p:txBody>
      </p:sp>
      <p:sp>
        <p:nvSpPr>
          <p:cNvPr id="5" name="Прямоугольник 4"/>
          <p:cNvSpPr/>
          <p:nvPr/>
        </p:nvSpPr>
        <p:spPr>
          <a:xfrm>
            <a:off x="5638800" y="736937"/>
            <a:ext cx="5029200" cy="1015663"/>
          </a:xfrm>
          <a:prstGeom prst="rect">
            <a:avLst/>
          </a:prstGeom>
        </p:spPr>
        <p:txBody>
          <a:bodyPr wrap="square">
            <a:spAutoFit/>
          </a:bodyPr>
          <a:lstStyle/>
          <a:p>
            <a:pPr indent="361950" algn="just"/>
            <a:r>
              <a:rPr lang="en-US" sz="1200" dirty="0">
                <a:latin typeface="Arial" panose="020B0604020202020204" pitchFamily="34" charset="0"/>
                <a:ea typeface="Calibri" panose="020F0502020204030204" pitchFamily="34" charset="0"/>
                <a:cs typeface="Arial" panose="020B0604020202020204" pitchFamily="34" charset="0"/>
              </a:rPr>
              <a:t>A comprehensive analysis of the research results enabled the selection of parameters for the technological processes of producing B4C pellets, at which a density of ≥ 1.95 g/cm3 was achieved. This enables an increase in the </a:t>
            </a:r>
            <a:r>
              <a:rPr lang="en-US" sz="1200" b="1" dirty="0">
                <a:latin typeface="Arial" panose="020B0604020202020204" pitchFamily="34" charset="0"/>
                <a:ea typeface="Calibri" panose="020F0502020204030204" pitchFamily="34" charset="0"/>
                <a:cs typeface="Arial" panose="020B0604020202020204" pitchFamily="34" charset="0"/>
              </a:rPr>
              <a:t>performance characteristics of the RCCAs</a:t>
            </a:r>
            <a:r>
              <a:rPr lang="uk-UA" sz="1200" dirty="0">
                <a:latin typeface="Arial" panose="020B0604020202020204" pitchFamily="34" charset="0"/>
                <a:ea typeface="Calibri" panose="020F050202020403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cxnSp>
        <p:nvCxnSpPr>
          <p:cNvPr id="7" name="Прямая соединительная линия 6"/>
          <p:cNvCxnSpPr/>
          <p:nvPr/>
        </p:nvCxnSpPr>
        <p:spPr>
          <a:xfrm>
            <a:off x="1671320" y="761861"/>
            <a:ext cx="8839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AFDBFC92-5AC8-B66A-C868-A7E736AA43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4766" y="1786417"/>
            <a:ext cx="3663634" cy="2341130"/>
          </a:xfrm>
          <a:prstGeom prst="rect">
            <a:avLst/>
          </a:prstGeom>
        </p:spPr>
      </p:pic>
      <p:pic>
        <p:nvPicPr>
          <p:cNvPr id="6" name="Рисунок 5"/>
          <p:cNvPicPr>
            <a:picLocks noChangeAspect="1"/>
          </p:cNvPicPr>
          <p:nvPr/>
        </p:nvPicPr>
        <p:blipFill rotWithShape="1">
          <a:blip r:embed="rId8">
            <a:extLst>
              <a:ext uri="{28A0092B-C50C-407E-A947-70E740481C1C}">
                <a14:useLocalDpi xmlns:a14="http://schemas.microsoft.com/office/drawing/2010/main" val="0"/>
              </a:ext>
            </a:extLst>
          </a:blip>
          <a:srcRect l="1387" t="2614" r="1657" b="8509"/>
          <a:stretch/>
        </p:blipFill>
        <p:spPr>
          <a:xfrm>
            <a:off x="6400800" y="4114799"/>
            <a:ext cx="3657600" cy="2590801"/>
          </a:xfrm>
          <a:prstGeom prst="rect">
            <a:avLst/>
          </a:prstGeom>
        </p:spPr>
      </p:pic>
    </p:spTree>
    <p:extLst>
      <p:ext uri="{BB962C8B-B14F-4D97-AF65-F5344CB8AC3E}">
        <p14:creationId xmlns:p14="http://schemas.microsoft.com/office/powerpoint/2010/main" val="40378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054818132"/>
              </p:ext>
            </p:extLst>
          </p:nvPr>
        </p:nvGraphicFramePr>
        <p:xfrm>
          <a:off x="1523997" y="1143000"/>
          <a:ext cx="9220202" cy="4906145"/>
        </p:xfrm>
        <a:graphic>
          <a:graphicData uri="http://schemas.openxmlformats.org/drawingml/2006/table">
            <a:tbl>
              <a:tblPr firstRow="1" firstCol="1" bandRow="1">
                <a:tableStyleId>{69012ECD-51FC-41F1-AA8D-1B2483CD663E}</a:tableStyleId>
              </a:tblPr>
              <a:tblGrid>
                <a:gridCol w="987879">
                  <a:extLst>
                    <a:ext uri="{9D8B030D-6E8A-4147-A177-3AD203B41FA5}">
                      <a16:colId xmlns:a16="http://schemas.microsoft.com/office/drawing/2014/main" val="20000"/>
                    </a:ext>
                  </a:extLst>
                </a:gridCol>
                <a:gridCol w="3375252">
                  <a:extLst>
                    <a:ext uri="{9D8B030D-6E8A-4147-A177-3AD203B41FA5}">
                      <a16:colId xmlns:a16="http://schemas.microsoft.com/office/drawing/2014/main" val="20001"/>
                    </a:ext>
                  </a:extLst>
                </a:gridCol>
                <a:gridCol w="576263">
                  <a:extLst>
                    <a:ext uri="{9D8B030D-6E8A-4147-A177-3AD203B41FA5}">
                      <a16:colId xmlns:a16="http://schemas.microsoft.com/office/drawing/2014/main" val="1199727470"/>
                    </a:ext>
                  </a:extLst>
                </a:gridCol>
                <a:gridCol w="4280808">
                  <a:extLst>
                    <a:ext uri="{9D8B030D-6E8A-4147-A177-3AD203B41FA5}">
                      <a16:colId xmlns:a16="http://schemas.microsoft.com/office/drawing/2014/main" val="108428630"/>
                    </a:ext>
                  </a:extLst>
                </a:gridCol>
              </a:tblGrid>
              <a:tr h="390971">
                <a:tc>
                  <a:txBody>
                    <a:bodyPr/>
                    <a:lstStyle/>
                    <a:p>
                      <a:pPr algn="ctr">
                        <a:spcAft>
                          <a:spcPts val="0"/>
                        </a:spcAft>
                      </a:pPr>
                      <a:r>
                        <a:rPr lang="en-US" sz="1400" dirty="0">
                          <a:effectLst/>
                          <a:latin typeface="+mn-lt"/>
                          <a:cs typeface="+mn-cs"/>
                        </a:rPr>
                        <a:t>#</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a:txBody>
                    <a:bodyPr/>
                    <a:lstStyle/>
                    <a:p>
                      <a:pPr algn="ctr">
                        <a:spcAft>
                          <a:spcPts val="0"/>
                        </a:spcAft>
                      </a:pPr>
                      <a:r>
                        <a:rPr lang="en-US" sz="1400" dirty="0">
                          <a:effectLst/>
                        </a:rPr>
                        <a:t>Parameter</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gridSpan="2">
                  <a:txBody>
                    <a:bodyPr/>
                    <a:lstStyle/>
                    <a:p>
                      <a:pPr algn="ctr">
                        <a:spcAft>
                          <a:spcPts val="0"/>
                        </a:spcAft>
                      </a:pPr>
                      <a:r>
                        <a:rPr lang="en-US" sz="1400" dirty="0">
                          <a:effectLst/>
                        </a:rPr>
                        <a:t>Value</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hMerge="1">
                  <a:txBody>
                    <a:bodyPr/>
                    <a:lstStyle/>
                    <a:p>
                      <a:pPr algn="ctr">
                        <a:spcAft>
                          <a:spcPts val="0"/>
                        </a:spcAft>
                      </a:pPr>
                      <a:endParaRPr lang="ru-RU" sz="1400" dirty="0">
                        <a:effectLst/>
                        <a:latin typeface="Times New Roman" panose="02020603050405020304" pitchFamily="18" charset="0"/>
                        <a:cs typeface="Times New Roman" panose="02020603050405020304" pitchFamily="18" charset="0"/>
                      </a:endParaRPr>
                    </a:p>
                  </a:txBody>
                  <a:tcPr marL="44897" marR="44897" marT="0" marB="0"/>
                </a:tc>
                <a:extLst>
                  <a:ext uri="{0D108BD9-81ED-4DB2-BD59-A6C34878D82A}">
                    <a16:rowId xmlns:a16="http://schemas.microsoft.com/office/drawing/2014/main" val="10000"/>
                  </a:ext>
                </a:extLst>
              </a:tr>
              <a:tr h="586456">
                <a:tc>
                  <a:txBody>
                    <a:bodyPr/>
                    <a:lstStyle/>
                    <a:p>
                      <a:pPr algn="ctr">
                        <a:spcAft>
                          <a:spcPts val="0"/>
                        </a:spcAft>
                      </a:pPr>
                      <a:r>
                        <a:rPr lang="uk-UA" sz="1400" dirty="0">
                          <a:effectLst/>
                        </a:rPr>
                        <a:t>1</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a:txBody>
                    <a:bodyPr/>
                    <a:lstStyle/>
                    <a:p>
                      <a:pPr>
                        <a:spcAft>
                          <a:spcPts val="0"/>
                        </a:spcAft>
                      </a:pPr>
                      <a:r>
                        <a:rPr lang="en-US" sz="1400" dirty="0">
                          <a:effectLst/>
                        </a:rPr>
                        <a:t>Geometric dimensions</a:t>
                      </a:r>
                      <a:r>
                        <a:rPr lang="uk-UA" sz="1400" dirty="0">
                          <a:effectLst/>
                        </a:rPr>
                        <a:t>:</a:t>
                      </a:r>
                      <a:endParaRPr lang="ru-RU" sz="1400" dirty="0">
                        <a:effectLst/>
                      </a:endParaRPr>
                    </a:p>
                    <a:p>
                      <a:pPr indent="381000">
                        <a:spcAft>
                          <a:spcPts val="0"/>
                        </a:spcAft>
                      </a:pPr>
                      <a:r>
                        <a:rPr lang="en-US" sz="1400" dirty="0">
                          <a:effectLst/>
                        </a:rPr>
                        <a:t>diameter</a:t>
                      </a:r>
                      <a:r>
                        <a:rPr lang="uk-UA" sz="1400" dirty="0">
                          <a:effectLst/>
                        </a:rPr>
                        <a:t>, </a:t>
                      </a:r>
                      <a:r>
                        <a:rPr lang="en-US" sz="1400" dirty="0">
                          <a:effectLst/>
                        </a:rPr>
                        <a:t>mm</a:t>
                      </a:r>
                      <a:endParaRPr lang="ru-RU" sz="1400" dirty="0">
                        <a:effectLst/>
                      </a:endParaRPr>
                    </a:p>
                    <a:p>
                      <a:pPr indent="381000">
                        <a:spcAft>
                          <a:spcPts val="0"/>
                        </a:spcAft>
                      </a:pPr>
                      <a:r>
                        <a:rPr lang="en-US" sz="1400" dirty="0">
                          <a:effectLst/>
                        </a:rPr>
                        <a:t>height</a:t>
                      </a:r>
                      <a:r>
                        <a:rPr lang="uk-UA" sz="1400" dirty="0">
                          <a:effectLst/>
                        </a:rPr>
                        <a:t>, </a:t>
                      </a:r>
                      <a:r>
                        <a:rPr lang="en-US" sz="1400" dirty="0">
                          <a:effectLst/>
                        </a:rPr>
                        <a:t>mm</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gridSpan="2">
                  <a:txBody>
                    <a:bodyPr/>
                    <a:lstStyle/>
                    <a:p>
                      <a:pPr algn="ctr">
                        <a:spcAft>
                          <a:spcPts val="0"/>
                        </a:spcAft>
                      </a:pPr>
                      <a:r>
                        <a:rPr lang="uk-UA" sz="1400" dirty="0">
                          <a:effectLst/>
                          <a:highlight>
                            <a:srgbClr val="FFFF00"/>
                          </a:highlight>
                        </a:rPr>
                        <a:t> </a:t>
                      </a:r>
                      <a:endParaRPr lang="ru-RU" sz="1400" dirty="0">
                        <a:effectLst/>
                      </a:endParaRPr>
                    </a:p>
                    <a:p>
                      <a:pPr algn="ctr">
                        <a:spcAft>
                          <a:spcPts val="0"/>
                        </a:spcAft>
                      </a:pPr>
                      <a:r>
                        <a:rPr lang="uk-UA" sz="1400" dirty="0">
                          <a:effectLst/>
                        </a:rPr>
                        <a:t>(6</a:t>
                      </a:r>
                      <a:r>
                        <a:rPr lang="en-US" sz="1400" dirty="0">
                          <a:effectLst/>
                        </a:rPr>
                        <a:t>.</a:t>
                      </a:r>
                      <a:r>
                        <a:rPr lang="uk-UA" sz="1400" dirty="0">
                          <a:effectLst/>
                        </a:rPr>
                        <a:t>85-6</a:t>
                      </a:r>
                      <a:r>
                        <a:rPr lang="en-US" sz="1400" dirty="0">
                          <a:effectLst/>
                        </a:rPr>
                        <a:t>.</a:t>
                      </a:r>
                      <a:r>
                        <a:rPr lang="uk-UA" sz="1400" dirty="0">
                          <a:effectLst/>
                        </a:rPr>
                        <a:t>95)*</a:t>
                      </a:r>
                      <a:endParaRPr lang="ru-RU" sz="1400" dirty="0">
                        <a:effectLst/>
                      </a:endParaRPr>
                    </a:p>
                    <a:p>
                      <a:pPr algn="ctr">
                        <a:spcAft>
                          <a:spcPts val="0"/>
                        </a:spcAft>
                      </a:pPr>
                      <a:r>
                        <a:rPr lang="uk-UA" sz="1400" dirty="0">
                          <a:effectLst/>
                        </a:rPr>
                        <a:t>(8</a:t>
                      </a:r>
                      <a:r>
                        <a:rPr lang="en-US" sz="1400" dirty="0">
                          <a:effectLst/>
                        </a:rPr>
                        <a:t>.</a:t>
                      </a:r>
                      <a:r>
                        <a:rPr lang="uk-UA" sz="1400" dirty="0">
                          <a:effectLst/>
                        </a:rPr>
                        <a:t>0-11</a:t>
                      </a:r>
                      <a:r>
                        <a:rPr lang="en-US" sz="1400" dirty="0">
                          <a:effectLst/>
                        </a:rPr>
                        <a:t>.</a:t>
                      </a:r>
                      <a:r>
                        <a:rPr lang="uk-UA" sz="1400" dirty="0">
                          <a:effectLst/>
                        </a:rPr>
                        <a:t>0)*</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hMerge="1">
                  <a:txBody>
                    <a:bodyPr/>
                    <a:lstStyle/>
                    <a:p>
                      <a:pPr algn="ctr">
                        <a:spcAft>
                          <a:spcPts val="0"/>
                        </a:spcAft>
                      </a:pPr>
                      <a:endParaRPr lang="ru-RU" sz="1400">
                        <a:effectLst/>
                        <a:latin typeface="Times New Roman" panose="02020603050405020304" pitchFamily="18" charset="0"/>
                        <a:cs typeface="Times New Roman" panose="02020603050405020304" pitchFamily="18" charset="0"/>
                      </a:endParaRPr>
                    </a:p>
                  </a:txBody>
                  <a:tcPr marL="44897" marR="44897" marT="0" marB="0"/>
                </a:tc>
                <a:extLst>
                  <a:ext uri="{0D108BD9-81ED-4DB2-BD59-A6C34878D82A}">
                    <a16:rowId xmlns:a16="http://schemas.microsoft.com/office/drawing/2014/main" val="10001"/>
                  </a:ext>
                </a:extLst>
              </a:tr>
              <a:tr h="195485">
                <a:tc>
                  <a:txBody>
                    <a:bodyPr/>
                    <a:lstStyle/>
                    <a:p>
                      <a:pPr algn="ctr">
                        <a:spcAft>
                          <a:spcPts val="0"/>
                        </a:spcAft>
                      </a:pPr>
                      <a:r>
                        <a:rPr lang="uk-UA" sz="1400">
                          <a:effectLst/>
                        </a:rPr>
                        <a:t>2</a:t>
                      </a:r>
                      <a:endParaRPr lang="ru-RU" sz="1400">
                        <a:effectLst/>
                        <a:latin typeface="Times New Roman" panose="02020603050405020304" pitchFamily="18" charset="0"/>
                        <a:cs typeface="Times New Roman" panose="02020603050405020304" pitchFamily="18" charset="0"/>
                      </a:endParaRPr>
                    </a:p>
                  </a:txBody>
                  <a:tcPr marL="44897" marR="44897" marT="0" marB="0"/>
                </a:tc>
                <a:tc>
                  <a:txBody>
                    <a:bodyPr/>
                    <a:lstStyle/>
                    <a:p>
                      <a:pPr>
                        <a:spcAft>
                          <a:spcPts val="0"/>
                        </a:spcAft>
                      </a:pPr>
                      <a:r>
                        <a:rPr lang="en-US" sz="1400" dirty="0">
                          <a:effectLst/>
                        </a:rPr>
                        <a:t>Density</a:t>
                      </a:r>
                      <a:r>
                        <a:rPr lang="uk-UA" sz="1400" dirty="0">
                          <a:effectLst/>
                        </a:rPr>
                        <a:t>, </a:t>
                      </a:r>
                      <a:r>
                        <a:rPr lang="en-US" sz="1400" dirty="0">
                          <a:effectLst/>
                        </a:rPr>
                        <a:t>g</a:t>
                      </a:r>
                      <a:r>
                        <a:rPr lang="uk-UA" sz="1400" dirty="0">
                          <a:effectLst/>
                        </a:rPr>
                        <a:t>/см</a:t>
                      </a:r>
                      <a:r>
                        <a:rPr lang="uk-UA" sz="1400" baseline="30000" dirty="0">
                          <a:effectLst/>
                        </a:rPr>
                        <a:t>3</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gridSpan="2">
                  <a:txBody>
                    <a:bodyPr/>
                    <a:lstStyle/>
                    <a:p>
                      <a:pPr algn="ctr">
                        <a:spcAft>
                          <a:spcPts val="0"/>
                        </a:spcAft>
                      </a:pPr>
                      <a:r>
                        <a:rPr lang="uk-UA" sz="1400">
                          <a:effectLst/>
                        </a:rPr>
                        <a:t>≥1,9*</a:t>
                      </a:r>
                      <a:endParaRPr lang="ru-RU" sz="1400">
                        <a:effectLst/>
                        <a:latin typeface="Times New Roman" panose="02020603050405020304" pitchFamily="18" charset="0"/>
                        <a:cs typeface="Times New Roman" panose="02020603050405020304" pitchFamily="18" charset="0"/>
                      </a:endParaRPr>
                    </a:p>
                  </a:txBody>
                  <a:tcPr marL="44897" marR="44897" marT="0" marB="0"/>
                </a:tc>
                <a:tc hMerge="1">
                  <a:txBody>
                    <a:bodyPr/>
                    <a:lstStyle/>
                    <a:p>
                      <a:pPr algn="ctr">
                        <a:spcAft>
                          <a:spcPts val="0"/>
                        </a:spcAft>
                      </a:pPr>
                      <a:endParaRPr lang="ru-RU" sz="1400">
                        <a:effectLst/>
                        <a:latin typeface="Times New Roman" panose="02020603050405020304" pitchFamily="18" charset="0"/>
                        <a:cs typeface="Times New Roman" panose="02020603050405020304" pitchFamily="18" charset="0"/>
                      </a:endParaRPr>
                    </a:p>
                  </a:txBody>
                  <a:tcPr marL="44897" marR="44897" marT="0" marB="0"/>
                </a:tc>
                <a:extLst>
                  <a:ext uri="{0D108BD9-81ED-4DB2-BD59-A6C34878D82A}">
                    <a16:rowId xmlns:a16="http://schemas.microsoft.com/office/drawing/2014/main" val="10002"/>
                  </a:ext>
                </a:extLst>
              </a:tr>
              <a:tr h="1954854">
                <a:tc>
                  <a:txBody>
                    <a:bodyPr/>
                    <a:lstStyle/>
                    <a:p>
                      <a:pPr algn="ctr">
                        <a:spcAft>
                          <a:spcPts val="0"/>
                        </a:spcAft>
                      </a:pPr>
                      <a:r>
                        <a:rPr lang="uk-UA" sz="1400">
                          <a:effectLst/>
                        </a:rPr>
                        <a:t>3</a:t>
                      </a:r>
                      <a:endParaRPr lang="ru-RU" sz="1400">
                        <a:effectLst/>
                        <a:latin typeface="Times New Roman" panose="02020603050405020304" pitchFamily="18" charset="0"/>
                        <a:cs typeface="Times New Roman" panose="02020603050405020304" pitchFamily="18" charset="0"/>
                      </a:endParaRPr>
                    </a:p>
                  </a:txBody>
                  <a:tcPr marL="44897" marR="44897" marT="0" marB="0"/>
                </a:tc>
                <a:tc>
                  <a:txBody>
                    <a:bodyPr/>
                    <a:lstStyle/>
                    <a:p>
                      <a:pPr>
                        <a:spcAft>
                          <a:spcPts val="0"/>
                        </a:spcAft>
                      </a:pPr>
                      <a:r>
                        <a:rPr lang="en-US" sz="1400" dirty="0">
                          <a:effectLst/>
                        </a:rPr>
                        <a:t>Types and sizes of acceptable defects in appearance</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gridSpan="2">
                  <a:txBody>
                    <a:bodyPr/>
                    <a:lstStyle/>
                    <a:p>
                      <a:pPr marL="285750" indent="-285750">
                        <a:spcAft>
                          <a:spcPts val="0"/>
                        </a:spcAft>
                        <a:buFontTx/>
                        <a:buChar char="-"/>
                      </a:pPr>
                      <a:r>
                        <a:rPr lang="en-US" sz="1400" dirty="0">
                          <a:effectLst/>
                        </a:rPr>
                        <a:t>Spalling on the end surface of pellets (chamfers) should not exceed 10% of the end surface area. The depth of individual spalling should not exceed 1.0 mm.</a:t>
                      </a:r>
                      <a:endParaRPr lang="ru-RU" sz="1400" dirty="0">
                        <a:effectLst/>
                      </a:endParaRPr>
                    </a:p>
                    <a:p>
                      <a:pPr marL="285750" indent="-285750">
                        <a:spcAft>
                          <a:spcPts val="0"/>
                        </a:spcAft>
                        <a:buFontTx/>
                        <a:buChar char="-"/>
                      </a:pPr>
                      <a:r>
                        <a:rPr lang="en-US" sz="1400" dirty="0">
                          <a:effectLst/>
                        </a:rPr>
                        <a:t>Spalling on the cylindrical surface of pellets shall not exceed 5% of the cylindrical surface area. The depth of an individual spall should not exceed</a:t>
                      </a:r>
                      <a:br>
                        <a:rPr lang="en-US" sz="1400" dirty="0">
                          <a:effectLst/>
                        </a:rPr>
                      </a:br>
                      <a:r>
                        <a:rPr lang="en-US" sz="1400" dirty="0">
                          <a:effectLst/>
                        </a:rPr>
                        <a:t>1.0 mm.</a:t>
                      </a:r>
                      <a:endParaRPr lang="ru-RU" sz="1400" dirty="0">
                        <a:effectLst/>
                      </a:endParaRPr>
                    </a:p>
                    <a:p>
                      <a:pPr marL="285750" indent="-285750">
                        <a:spcAft>
                          <a:spcPts val="0"/>
                        </a:spcAft>
                        <a:buFontTx/>
                        <a:buChar char="-"/>
                      </a:pPr>
                      <a:r>
                        <a:rPr lang="en-US" sz="1400" dirty="0">
                          <a:effectLst/>
                        </a:rPr>
                        <a:t>Cracks. Individual cracks should not exceed 90° around the circumference of the cylindrical surface.</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hMerge="1">
                  <a:txBody>
                    <a:bodyPr/>
                    <a:lstStyle/>
                    <a:p>
                      <a:pPr>
                        <a:spcAft>
                          <a:spcPts val="0"/>
                        </a:spcAft>
                      </a:pPr>
                      <a:endParaRPr lang="ru-RU" sz="1400" dirty="0">
                        <a:effectLst/>
                        <a:latin typeface="Times New Roman" panose="02020603050405020304" pitchFamily="18" charset="0"/>
                        <a:cs typeface="Times New Roman" panose="02020603050405020304" pitchFamily="18" charset="0"/>
                      </a:endParaRPr>
                    </a:p>
                  </a:txBody>
                  <a:tcPr marL="44897" marR="44897" marT="0" marB="0"/>
                </a:tc>
                <a:extLst>
                  <a:ext uri="{0D108BD9-81ED-4DB2-BD59-A6C34878D82A}">
                    <a16:rowId xmlns:a16="http://schemas.microsoft.com/office/drawing/2014/main" val="10003"/>
                  </a:ext>
                </a:extLst>
              </a:tr>
              <a:tr h="195485">
                <a:tc>
                  <a:txBody>
                    <a:bodyPr/>
                    <a:lstStyle/>
                    <a:p>
                      <a:pPr algn="ctr">
                        <a:spcAft>
                          <a:spcPts val="0"/>
                        </a:spcAft>
                      </a:pPr>
                      <a:r>
                        <a:rPr lang="uk-UA" sz="1400">
                          <a:effectLst/>
                        </a:rPr>
                        <a:t>4</a:t>
                      </a:r>
                      <a:endParaRPr lang="ru-RU" sz="1400">
                        <a:effectLst/>
                        <a:latin typeface="Times New Roman" panose="02020603050405020304" pitchFamily="18" charset="0"/>
                        <a:cs typeface="Times New Roman" panose="02020603050405020304" pitchFamily="18" charset="0"/>
                      </a:endParaRPr>
                    </a:p>
                  </a:txBody>
                  <a:tcPr marL="44897" marR="44897" marT="0" marB="0"/>
                </a:tc>
                <a:tc>
                  <a:txBody>
                    <a:bodyPr/>
                    <a:lstStyle/>
                    <a:p>
                      <a:pPr>
                        <a:spcAft>
                          <a:spcPts val="0"/>
                        </a:spcAft>
                      </a:pPr>
                      <a:r>
                        <a:rPr lang="en-US" sz="1400" dirty="0">
                          <a:effectLst/>
                        </a:rPr>
                        <a:t>Phase composition</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gridSpan="2">
                  <a:txBody>
                    <a:bodyPr/>
                    <a:lstStyle/>
                    <a:p>
                      <a:pPr>
                        <a:spcAft>
                          <a:spcPts val="0"/>
                        </a:spcAft>
                      </a:pPr>
                      <a:r>
                        <a:rPr lang="en-US" sz="1400" dirty="0">
                          <a:effectLst/>
                        </a:rPr>
                        <a:t>boron carbide, rhombohedral lattice</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hMerge="1">
                  <a:txBody>
                    <a:bodyPr/>
                    <a:lstStyle/>
                    <a:p>
                      <a:pPr>
                        <a:spcAft>
                          <a:spcPts val="0"/>
                        </a:spcAft>
                      </a:pPr>
                      <a:endParaRPr lang="ru-RU" sz="1400">
                        <a:effectLst/>
                        <a:latin typeface="Times New Roman" panose="02020603050405020304" pitchFamily="18" charset="0"/>
                        <a:cs typeface="Times New Roman" panose="02020603050405020304" pitchFamily="18" charset="0"/>
                      </a:endParaRPr>
                    </a:p>
                  </a:txBody>
                  <a:tcPr marL="44897" marR="44897" marT="0" marB="0"/>
                </a:tc>
                <a:extLst>
                  <a:ext uri="{0D108BD9-81ED-4DB2-BD59-A6C34878D82A}">
                    <a16:rowId xmlns:a16="http://schemas.microsoft.com/office/drawing/2014/main" val="10004"/>
                  </a:ext>
                </a:extLst>
              </a:tr>
              <a:tr h="195485">
                <a:tc>
                  <a:txBody>
                    <a:bodyPr/>
                    <a:lstStyle/>
                    <a:p>
                      <a:pPr algn="ctr">
                        <a:spcAft>
                          <a:spcPts val="0"/>
                        </a:spcAft>
                      </a:pPr>
                      <a:r>
                        <a:rPr lang="uk-UA" sz="1400">
                          <a:effectLst/>
                        </a:rPr>
                        <a:t>5</a:t>
                      </a:r>
                      <a:endParaRPr lang="ru-RU" sz="1400">
                        <a:effectLst/>
                        <a:latin typeface="Times New Roman" panose="02020603050405020304" pitchFamily="18" charset="0"/>
                        <a:cs typeface="Times New Roman" panose="02020603050405020304" pitchFamily="18" charset="0"/>
                      </a:endParaRPr>
                    </a:p>
                  </a:txBody>
                  <a:tcPr marL="44897" marR="44897" marT="0" marB="0"/>
                </a:tc>
                <a:tc>
                  <a:txBody>
                    <a:bodyPr/>
                    <a:lstStyle/>
                    <a:p>
                      <a:pPr>
                        <a:spcAft>
                          <a:spcPts val="0"/>
                        </a:spcAft>
                      </a:pPr>
                      <a:r>
                        <a:rPr lang="en-US" sz="1400" dirty="0">
                          <a:effectLst/>
                        </a:rPr>
                        <a:t>Enrichment by isotope </a:t>
                      </a:r>
                      <a:r>
                        <a:rPr lang="en-US" sz="1400" baseline="30000" dirty="0">
                          <a:effectLst/>
                        </a:rPr>
                        <a:t>10</a:t>
                      </a:r>
                      <a:r>
                        <a:rPr lang="en-US" sz="1400" dirty="0">
                          <a:effectLst/>
                        </a:rPr>
                        <a:t>B, </a:t>
                      </a:r>
                      <a:r>
                        <a:rPr lang="en-US" sz="1400" dirty="0" err="1">
                          <a:effectLst/>
                        </a:rPr>
                        <a:t>wt</a:t>
                      </a:r>
                      <a:r>
                        <a:rPr lang="en-US" sz="1400" dirty="0">
                          <a:effectLst/>
                        </a:rPr>
                        <a:t>%</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gridSpan="2">
                  <a:txBody>
                    <a:bodyPr/>
                    <a:lstStyle/>
                    <a:p>
                      <a:pPr algn="ctr">
                        <a:spcAft>
                          <a:spcPts val="0"/>
                        </a:spcAft>
                      </a:pPr>
                      <a:r>
                        <a:rPr lang="uk-UA" sz="1400" dirty="0">
                          <a:effectLst/>
                        </a:rPr>
                        <a:t>19</a:t>
                      </a:r>
                      <a:r>
                        <a:rPr lang="en-US" sz="1400" dirty="0">
                          <a:effectLst/>
                        </a:rPr>
                        <a:t>.</a:t>
                      </a:r>
                      <a:r>
                        <a:rPr lang="uk-UA" sz="1400" dirty="0">
                          <a:effectLst/>
                        </a:rPr>
                        <a:t>9±0</a:t>
                      </a:r>
                      <a:r>
                        <a:rPr lang="en-US" sz="1400" dirty="0">
                          <a:effectLst/>
                        </a:rPr>
                        <a:t>.</a:t>
                      </a:r>
                      <a:r>
                        <a:rPr lang="uk-UA" sz="1400" dirty="0">
                          <a:effectLst/>
                        </a:rPr>
                        <a:t>3</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hMerge="1">
                  <a:txBody>
                    <a:bodyPr/>
                    <a:lstStyle/>
                    <a:p>
                      <a:pPr algn="ctr">
                        <a:spcAft>
                          <a:spcPts val="0"/>
                        </a:spcAft>
                      </a:pPr>
                      <a:endParaRPr lang="ru-RU" sz="1400">
                        <a:effectLst/>
                        <a:latin typeface="Times New Roman" panose="02020603050405020304" pitchFamily="18" charset="0"/>
                        <a:cs typeface="Times New Roman" panose="02020603050405020304" pitchFamily="18" charset="0"/>
                      </a:endParaRPr>
                    </a:p>
                  </a:txBody>
                  <a:tcPr marL="44897" marR="44897" marT="0" marB="0"/>
                </a:tc>
                <a:extLst>
                  <a:ext uri="{0D108BD9-81ED-4DB2-BD59-A6C34878D82A}">
                    <a16:rowId xmlns:a16="http://schemas.microsoft.com/office/drawing/2014/main" val="10005"/>
                  </a:ext>
                </a:extLst>
              </a:tr>
              <a:tr h="195485">
                <a:tc>
                  <a:txBody>
                    <a:bodyPr/>
                    <a:lstStyle/>
                    <a:p>
                      <a:pPr algn="ctr">
                        <a:spcAft>
                          <a:spcPts val="0"/>
                        </a:spcAft>
                      </a:pPr>
                      <a:r>
                        <a:rPr lang="uk-UA" sz="1400">
                          <a:effectLst/>
                        </a:rPr>
                        <a:t>6</a:t>
                      </a:r>
                      <a:endParaRPr lang="ru-RU" sz="1400">
                        <a:effectLst/>
                        <a:latin typeface="Times New Roman" panose="02020603050405020304" pitchFamily="18" charset="0"/>
                        <a:cs typeface="Times New Roman" panose="02020603050405020304" pitchFamily="18" charset="0"/>
                      </a:endParaRPr>
                    </a:p>
                  </a:txBody>
                  <a:tcPr marL="44897" marR="44897"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Content of B</a:t>
                      </a:r>
                      <a:r>
                        <a:rPr lang="en-US" sz="1400" baseline="-25000" dirty="0"/>
                        <a:t>total</a:t>
                      </a:r>
                      <a:r>
                        <a:rPr lang="en-US" sz="1400" dirty="0"/>
                        <a:t>+C</a:t>
                      </a:r>
                      <a:r>
                        <a:rPr lang="en-US" sz="1400" baseline="-25000" dirty="0"/>
                        <a:t>total</a:t>
                      </a:r>
                      <a:r>
                        <a:rPr lang="en-US" sz="1400" dirty="0"/>
                        <a:t>, </a:t>
                      </a:r>
                      <a:r>
                        <a:rPr lang="en-US" sz="1400" dirty="0" err="1"/>
                        <a:t>wt</a:t>
                      </a:r>
                      <a:r>
                        <a:rPr lang="en-US" sz="1400" dirty="0"/>
                        <a:t>%</a:t>
                      </a:r>
                    </a:p>
                  </a:txBody>
                  <a:tcPr marL="44897" marR="44897" marT="0" marB="0"/>
                </a:tc>
                <a:tc gridSpan="2">
                  <a:txBody>
                    <a:bodyPr/>
                    <a:lstStyle/>
                    <a:p>
                      <a:pPr algn="ctr">
                        <a:spcAft>
                          <a:spcPts val="0"/>
                        </a:spcAft>
                      </a:pPr>
                      <a:r>
                        <a:rPr lang="uk-UA" sz="1400">
                          <a:effectLst/>
                        </a:rPr>
                        <a:t>≥98</a:t>
                      </a:r>
                      <a:endParaRPr lang="ru-RU" sz="1400">
                        <a:effectLst/>
                        <a:latin typeface="Times New Roman" panose="02020603050405020304" pitchFamily="18" charset="0"/>
                        <a:cs typeface="Times New Roman" panose="02020603050405020304" pitchFamily="18" charset="0"/>
                      </a:endParaRPr>
                    </a:p>
                  </a:txBody>
                  <a:tcPr marL="44897" marR="44897" marT="0" marB="0"/>
                </a:tc>
                <a:tc hMerge="1">
                  <a:txBody>
                    <a:bodyPr/>
                    <a:lstStyle/>
                    <a:p>
                      <a:pPr algn="ctr">
                        <a:spcAft>
                          <a:spcPts val="0"/>
                        </a:spcAft>
                      </a:pPr>
                      <a:endParaRPr lang="ru-RU" sz="1400">
                        <a:effectLst/>
                        <a:latin typeface="Times New Roman" panose="02020603050405020304" pitchFamily="18" charset="0"/>
                        <a:cs typeface="Times New Roman" panose="02020603050405020304" pitchFamily="18" charset="0"/>
                      </a:endParaRPr>
                    </a:p>
                  </a:txBody>
                  <a:tcPr marL="44897" marR="44897" marT="0" marB="0"/>
                </a:tc>
                <a:extLst>
                  <a:ext uri="{0D108BD9-81ED-4DB2-BD59-A6C34878D82A}">
                    <a16:rowId xmlns:a16="http://schemas.microsoft.com/office/drawing/2014/main" val="10006"/>
                  </a:ext>
                </a:extLst>
              </a:tr>
              <a:tr h="390971">
                <a:tc>
                  <a:txBody>
                    <a:bodyPr/>
                    <a:lstStyle/>
                    <a:p>
                      <a:pPr algn="ctr">
                        <a:spcAft>
                          <a:spcPts val="0"/>
                        </a:spcAft>
                      </a:pPr>
                      <a:r>
                        <a:rPr lang="uk-UA" sz="1400" dirty="0">
                          <a:effectLst/>
                        </a:rPr>
                        <a:t>7</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a:txBody>
                    <a:bodyPr/>
                    <a:lstStyle/>
                    <a:p>
                      <a:pPr>
                        <a:spcAft>
                          <a:spcPts val="0"/>
                        </a:spcAft>
                      </a:pPr>
                      <a:r>
                        <a:rPr lang="en-US" sz="1400" dirty="0">
                          <a:effectLst/>
                        </a:rPr>
                        <a:t>Content of</a:t>
                      </a:r>
                      <a:r>
                        <a:rPr lang="uk-UA" sz="1400" dirty="0">
                          <a:effectLst/>
                        </a:rPr>
                        <a:t> В</a:t>
                      </a:r>
                      <a:r>
                        <a:rPr lang="en-US" sz="1400" baseline="-25000" dirty="0">
                          <a:effectLst/>
                        </a:rPr>
                        <a:t>total</a:t>
                      </a:r>
                      <a:r>
                        <a:rPr lang="uk-UA" sz="1400" dirty="0">
                          <a:effectLst/>
                        </a:rPr>
                        <a:t>, </a:t>
                      </a:r>
                      <a:r>
                        <a:rPr lang="en-US" sz="1400" dirty="0" err="1">
                          <a:effectLst/>
                        </a:rPr>
                        <a:t>wt</a:t>
                      </a:r>
                      <a:r>
                        <a:rPr lang="uk-UA" sz="1400" dirty="0">
                          <a:effectLst/>
                        </a:rPr>
                        <a:t>%</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gridSpan="2">
                  <a:txBody>
                    <a:bodyPr/>
                    <a:lstStyle/>
                    <a:p>
                      <a:pPr algn="ctr">
                        <a:spcAft>
                          <a:spcPts val="0"/>
                        </a:spcAft>
                      </a:pPr>
                      <a:r>
                        <a:rPr lang="uk-UA" sz="1400">
                          <a:effectLst/>
                        </a:rPr>
                        <a:t>≥68±1**</a:t>
                      </a:r>
                      <a:endParaRPr lang="ru-RU" sz="1400">
                        <a:effectLst/>
                      </a:endParaRPr>
                    </a:p>
                    <a:p>
                      <a:pPr algn="ctr">
                        <a:spcAft>
                          <a:spcPts val="0"/>
                        </a:spcAft>
                      </a:pPr>
                      <a:r>
                        <a:rPr lang="uk-UA" sz="1400">
                          <a:effectLst/>
                        </a:rPr>
                        <a:t>(73…81)</a:t>
                      </a:r>
                      <a:endParaRPr lang="ru-RU" sz="1400">
                        <a:effectLst/>
                        <a:latin typeface="Times New Roman" panose="02020603050405020304" pitchFamily="18" charset="0"/>
                        <a:cs typeface="Times New Roman" panose="02020603050405020304" pitchFamily="18" charset="0"/>
                      </a:endParaRPr>
                    </a:p>
                  </a:txBody>
                  <a:tcPr marL="44897" marR="44897" marT="0" marB="0"/>
                </a:tc>
                <a:tc hMerge="1">
                  <a:txBody>
                    <a:bodyPr/>
                    <a:lstStyle/>
                    <a:p>
                      <a:pPr algn="ctr">
                        <a:spcAft>
                          <a:spcPts val="0"/>
                        </a:spcAft>
                      </a:pPr>
                      <a:endParaRPr lang="ru-RU" sz="1400">
                        <a:effectLst/>
                        <a:latin typeface="Times New Roman" panose="02020603050405020304" pitchFamily="18" charset="0"/>
                        <a:cs typeface="Times New Roman" panose="02020603050405020304" pitchFamily="18" charset="0"/>
                      </a:endParaRPr>
                    </a:p>
                  </a:txBody>
                  <a:tcPr marL="44897" marR="44897" marT="0" marB="0"/>
                </a:tc>
                <a:extLst>
                  <a:ext uri="{0D108BD9-81ED-4DB2-BD59-A6C34878D82A}">
                    <a16:rowId xmlns:a16="http://schemas.microsoft.com/office/drawing/2014/main" val="10007"/>
                  </a:ext>
                </a:extLst>
              </a:tr>
              <a:tr h="195485">
                <a:tc rowSpan="3">
                  <a:txBody>
                    <a:bodyPr/>
                    <a:lstStyle/>
                    <a:p>
                      <a:pPr algn="ctr">
                        <a:spcAft>
                          <a:spcPts val="0"/>
                        </a:spcAft>
                      </a:pPr>
                      <a:r>
                        <a:rPr lang="uk-UA" sz="1400" dirty="0">
                          <a:effectLst/>
                        </a:rPr>
                        <a:t>8</a:t>
                      </a:r>
                      <a:endParaRPr lang="ru-RU" sz="1400" b="0" dirty="0">
                        <a:effectLst/>
                        <a:latin typeface="Times New Roman" panose="02020603050405020304" pitchFamily="18" charset="0"/>
                        <a:cs typeface="Times New Roman" panose="02020603050405020304" pitchFamily="18" charset="0"/>
                      </a:endParaRPr>
                    </a:p>
                  </a:txBody>
                  <a:tcPr marL="44897" marR="44897" marT="0" marB="0"/>
                </a:tc>
                <a:tc gridSpan="3">
                  <a:txBody>
                    <a:bodyPr/>
                    <a:lstStyle/>
                    <a:p>
                      <a:pPr>
                        <a:spcAft>
                          <a:spcPts val="0"/>
                        </a:spcAft>
                      </a:pPr>
                      <a:r>
                        <a:rPr lang="en-US" sz="1400" dirty="0">
                          <a:effectLst/>
                        </a:rPr>
                        <a:t>Impurities</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r h="51849">
                <a:tc vMerge="1">
                  <a:txBody>
                    <a:bodyPr/>
                    <a:lstStyle/>
                    <a:p>
                      <a:endParaRPr lang="ru-RU"/>
                    </a:p>
                  </a:txBody>
                  <a:tcPr/>
                </a:tc>
                <a:tc gridSpan="2">
                  <a:txBody>
                    <a:bodyPr/>
                    <a:lstStyle/>
                    <a:p>
                      <a:pPr>
                        <a:spcAft>
                          <a:spcPts val="0"/>
                        </a:spcAft>
                      </a:pPr>
                      <a:r>
                        <a:rPr lang="uk-UA" sz="1400" dirty="0" err="1">
                          <a:effectLst/>
                        </a:rPr>
                        <a:t>Fe</a:t>
                      </a:r>
                      <a:endParaRPr lang="ru-RU" sz="1400" dirty="0">
                        <a:effectLst/>
                        <a:latin typeface="Times New Roman" panose="02020603050405020304" pitchFamily="18" charset="0"/>
                        <a:cs typeface="Times New Roman" panose="02020603050405020304" pitchFamily="18" charset="0"/>
                      </a:endParaRPr>
                    </a:p>
                  </a:txBody>
                  <a:tcPr marL="44897" marR="44897" marT="0" marB="0"/>
                </a:tc>
                <a:tc hMerge="1">
                  <a:txBody>
                    <a:bodyPr/>
                    <a:lstStyle/>
                    <a:p>
                      <a:endParaRPr lang="ru-RU"/>
                    </a:p>
                  </a:txBody>
                  <a:tcPr/>
                </a:tc>
                <a:tc>
                  <a:txBody>
                    <a:bodyPr/>
                    <a:lstStyle/>
                    <a:p>
                      <a:pPr algn="ctr">
                        <a:spcAft>
                          <a:spcPts val="0"/>
                        </a:spcAft>
                      </a:pPr>
                      <a:r>
                        <a:rPr lang="uk-UA" sz="1400" dirty="0">
                          <a:effectLst/>
                        </a:rPr>
                        <a:t>≤1</a:t>
                      </a:r>
                      <a:r>
                        <a:rPr lang="en-US" sz="1400" dirty="0">
                          <a:effectLst/>
                        </a:rPr>
                        <a:t>.</a:t>
                      </a:r>
                      <a:r>
                        <a:rPr lang="uk-UA" sz="1400" dirty="0">
                          <a:effectLst/>
                        </a:rPr>
                        <a:t>0</a:t>
                      </a:r>
                      <a:endParaRPr lang="ru-RU" sz="1400" dirty="0">
                        <a:effectLst/>
                        <a:latin typeface="Times New Roman" panose="02020603050405020304" pitchFamily="18" charset="0"/>
                        <a:cs typeface="Times New Roman" panose="02020603050405020304" pitchFamily="18" charset="0"/>
                      </a:endParaRPr>
                    </a:p>
                  </a:txBody>
                  <a:tcPr marL="44897" marR="44897" marT="0" marB="0"/>
                </a:tc>
                <a:extLst>
                  <a:ext uri="{0D108BD9-81ED-4DB2-BD59-A6C34878D82A}">
                    <a16:rowId xmlns:a16="http://schemas.microsoft.com/office/drawing/2014/main" val="10009"/>
                  </a:ext>
                </a:extLst>
              </a:tr>
              <a:tr h="195485">
                <a:tc vMerge="1">
                  <a:txBody>
                    <a:bodyPr/>
                    <a:lstStyle/>
                    <a:p>
                      <a:endParaRPr lang="ru-RU"/>
                    </a:p>
                  </a:txBody>
                  <a:tcPr/>
                </a:tc>
                <a:tc gridSpan="2">
                  <a:txBody>
                    <a:bodyPr/>
                    <a:lstStyle/>
                    <a:p>
                      <a:pPr>
                        <a:spcAft>
                          <a:spcPts val="0"/>
                        </a:spcAft>
                      </a:pPr>
                      <a:r>
                        <a:rPr lang="uk-UA" sz="1400" dirty="0" err="1">
                          <a:effectLst/>
                        </a:rPr>
                        <a:t>Ca</a:t>
                      </a:r>
                      <a:endParaRPr lang="ru-RU" sz="1400" b="0" dirty="0">
                        <a:effectLst/>
                        <a:latin typeface="Times New Roman" panose="02020603050405020304" pitchFamily="18" charset="0"/>
                        <a:cs typeface="Times New Roman" panose="02020603050405020304" pitchFamily="18" charset="0"/>
                      </a:endParaRPr>
                    </a:p>
                  </a:txBody>
                  <a:tcPr marL="44897" marR="44897" marT="0" marB="0"/>
                </a:tc>
                <a:tc hMerge="1">
                  <a:txBody>
                    <a:bodyPr/>
                    <a:lstStyle/>
                    <a:p>
                      <a:endParaRPr lang="ru-RU"/>
                    </a:p>
                  </a:txBody>
                  <a:tcPr/>
                </a:tc>
                <a:tc>
                  <a:txBody>
                    <a:bodyPr/>
                    <a:lstStyle/>
                    <a:p>
                      <a:pPr algn="ctr">
                        <a:spcAft>
                          <a:spcPts val="0"/>
                        </a:spcAft>
                      </a:pPr>
                      <a:r>
                        <a:rPr lang="uk-UA" sz="1400" dirty="0">
                          <a:effectLst/>
                        </a:rPr>
                        <a:t>≤0</a:t>
                      </a:r>
                      <a:r>
                        <a:rPr lang="en-US" sz="1400" dirty="0">
                          <a:effectLst/>
                        </a:rPr>
                        <a:t>.</a:t>
                      </a:r>
                      <a:r>
                        <a:rPr lang="uk-UA" sz="1400" dirty="0">
                          <a:effectLst/>
                        </a:rPr>
                        <a:t>3</a:t>
                      </a:r>
                      <a:endParaRPr lang="ru-RU" sz="1400" b="0" dirty="0">
                        <a:effectLst/>
                        <a:latin typeface="Times New Roman" panose="02020603050405020304" pitchFamily="18" charset="0"/>
                        <a:cs typeface="Times New Roman" panose="02020603050405020304" pitchFamily="18" charset="0"/>
                      </a:endParaRPr>
                    </a:p>
                  </a:txBody>
                  <a:tcPr marL="44897" marR="44897" marT="0" marB="0"/>
                </a:tc>
                <a:extLst>
                  <a:ext uri="{0D108BD9-81ED-4DB2-BD59-A6C34878D82A}">
                    <a16:rowId xmlns:a16="http://schemas.microsoft.com/office/drawing/2014/main" val="10010"/>
                  </a:ext>
                </a:extLst>
              </a:tr>
            </a:tbl>
          </a:graphicData>
        </a:graphic>
      </p:graphicFrame>
      <p:sp>
        <p:nvSpPr>
          <p:cNvPr id="4" name="Прямоугольник 3"/>
          <p:cNvSpPr/>
          <p:nvPr/>
        </p:nvSpPr>
        <p:spPr>
          <a:xfrm>
            <a:off x="4424079" y="714927"/>
            <a:ext cx="3801041" cy="369332"/>
          </a:xfrm>
          <a:prstGeom prst="rect">
            <a:avLst/>
          </a:prstGeom>
        </p:spPr>
        <p:txBody>
          <a:bodyPr wrap="none">
            <a:spAutoFit/>
          </a:bodyPr>
          <a:lstStyle/>
          <a:p>
            <a:r>
              <a:rPr lang="uk-UA" b="1" dirty="0">
                <a:latin typeface="Arial" panose="020B0604020202020204" pitchFamily="34" charset="0"/>
                <a:ea typeface="Calibri" panose="020F0502020204030204" pitchFamily="34" charset="0"/>
                <a:cs typeface="Arial" panose="020B0604020202020204" pitchFamily="34" charset="0"/>
              </a:rPr>
              <a:t>3.1 </a:t>
            </a:r>
            <a:r>
              <a:rPr lang="en-US" b="1" dirty="0">
                <a:latin typeface="Arial" panose="020B0604020202020204" pitchFamily="34" charset="0"/>
                <a:ea typeface="Calibri" panose="020F0502020204030204" pitchFamily="34" charset="0"/>
                <a:cs typeface="Arial" panose="020B0604020202020204" pitchFamily="34" charset="0"/>
              </a:rPr>
              <a:t>Requirements for B</a:t>
            </a:r>
            <a:r>
              <a:rPr lang="en-US" b="1" baseline="-25000" dirty="0">
                <a:latin typeface="Arial" panose="020B0604020202020204" pitchFamily="34" charset="0"/>
                <a:ea typeface="Calibri" panose="020F0502020204030204" pitchFamily="34" charset="0"/>
                <a:cs typeface="Arial" panose="020B0604020202020204" pitchFamily="34" charset="0"/>
              </a:rPr>
              <a:t>4</a:t>
            </a:r>
            <a:r>
              <a:rPr lang="en-US" b="1" dirty="0">
                <a:latin typeface="Arial" panose="020B0604020202020204" pitchFamily="34" charset="0"/>
                <a:ea typeface="Calibri" panose="020F0502020204030204" pitchFamily="34" charset="0"/>
                <a:cs typeface="Arial" panose="020B0604020202020204" pitchFamily="34" charset="0"/>
              </a:rPr>
              <a:t>C pellets</a:t>
            </a:r>
            <a:endParaRPr lang="ru-RU" b="1" dirty="0">
              <a:latin typeface="Arial" panose="020B0604020202020204" pitchFamily="34" charset="0"/>
              <a:cs typeface="Arial" panose="020B0604020202020204" pitchFamily="34" charset="0"/>
            </a:endParaRPr>
          </a:p>
        </p:txBody>
      </p:sp>
      <p:sp>
        <p:nvSpPr>
          <p:cNvPr id="5" name="Прямоугольник 4"/>
          <p:cNvSpPr/>
          <p:nvPr/>
        </p:nvSpPr>
        <p:spPr>
          <a:xfrm>
            <a:off x="1676399" y="76200"/>
            <a:ext cx="8915400" cy="400110"/>
          </a:xfrm>
          <a:prstGeom prst="rect">
            <a:avLst/>
          </a:prstGeom>
        </p:spPr>
        <p:txBody>
          <a:bodyPr wrap="square">
            <a:spAutoFit/>
          </a:bodyPr>
          <a:lstStyle/>
          <a:p>
            <a:pPr algn="ctr"/>
            <a:r>
              <a:rPr lang="uk-UA" sz="2000" b="1" dirty="0">
                <a:latin typeface="Arial" panose="020B0604020202020204" pitchFamily="34" charset="0"/>
                <a:ea typeface="Calibri" panose="020F0502020204030204" pitchFamily="34" charset="0"/>
                <a:cs typeface="Arial" panose="020B0604020202020204" pitchFamily="34" charset="0"/>
              </a:rPr>
              <a:t>3. </a:t>
            </a:r>
            <a:r>
              <a:rPr lang="en-US" sz="2000" b="1" dirty="0">
                <a:latin typeface="Arial" panose="020B0604020202020204" pitchFamily="34" charset="0"/>
                <a:ea typeface="Calibri" panose="020F0502020204030204" pitchFamily="34" charset="0"/>
                <a:cs typeface="Arial" panose="020B0604020202020204" pitchFamily="34" charset="0"/>
              </a:rPr>
              <a:t>DEVELOPMENT AND MATERIAL SCIENCE RESEARCH OF PELLETS</a:t>
            </a:r>
            <a:endParaRPr lang="ru-RU" sz="2000" b="1" dirty="0">
              <a:latin typeface="Arial" panose="020B0604020202020204" pitchFamily="34" charset="0"/>
              <a:cs typeface="Arial" panose="020B0604020202020204" pitchFamily="34" charset="0"/>
            </a:endParaRPr>
          </a:p>
        </p:txBody>
      </p:sp>
      <p:sp>
        <p:nvSpPr>
          <p:cNvPr id="6" name="Прямоугольник 5"/>
          <p:cNvSpPr/>
          <p:nvPr/>
        </p:nvSpPr>
        <p:spPr>
          <a:xfrm>
            <a:off x="1752600" y="6324600"/>
            <a:ext cx="9144000" cy="307777"/>
          </a:xfrm>
          <a:prstGeom prst="rect">
            <a:avLst/>
          </a:prstGeom>
        </p:spPr>
        <p:txBody>
          <a:bodyPr wrap="square">
            <a:spAutoFit/>
          </a:bodyPr>
          <a:lstStyle/>
          <a:p>
            <a:r>
              <a:rPr lang="uk-UA" sz="1400" dirty="0">
                <a:latin typeface="Arial" panose="020B0604020202020204" pitchFamily="34" charset="0"/>
                <a:ea typeface="Calibri" panose="020F0502020204030204" pitchFamily="34" charset="0"/>
                <a:cs typeface="Arial" panose="020B0604020202020204" pitchFamily="34" charset="0"/>
              </a:rPr>
              <a:t>* </a:t>
            </a:r>
            <a:r>
              <a:rPr lang="en-US" sz="1400" dirty="0">
                <a:latin typeface="Arial" panose="020B0604020202020204" pitchFamily="34" charset="0"/>
                <a:ea typeface="Calibri" panose="020F0502020204030204" pitchFamily="34" charset="0"/>
                <a:cs typeface="Arial" panose="020B0604020202020204" pitchFamily="34" charset="0"/>
              </a:rPr>
              <a:t>will be obtained based on the results of technological developments, taking into account the values obtained</a:t>
            </a:r>
            <a:endParaRPr lang="ru-RU" sz="1400" dirty="0">
              <a:latin typeface="Arial" panose="020B0604020202020204" pitchFamily="34" charset="0"/>
              <a:cs typeface="Arial" panose="020B0604020202020204" pitchFamily="34" charset="0"/>
            </a:endParaRPr>
          </a:p>
        </p:txBody>
      </p:sp>
      <p:cxnSp>
        <p:nvCxnSpPr>
          <p:cNvPr id="8" name="Прямая соединительная линия 7"/>
          <p:cNvCxnSpPr/>
          <p:nvPr/>
        </p:nvCxnSpPr>
        <p:spPr>
          <a:xfrm>
            <a:off x="1752600" y="584467"/>
            <a:ext cx="8763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219776"/>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32820</TotalTime>
  <Words>2658</Words>
  <Application>Microsoft Office PowerPoint</Application>
  <PresentationFormat>Широкоэкранный</PresentationFormat>
  <Paragraphs>301</Paragraphs>
  <Slides>19</Slides>
  <Notes>8</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2</vt:i4>
      </vt:variant>
      <vt:variant>
        <vt:lpstr>Заголовки слайдов</vt:lpstr>
      </vt:variant>
      <vt:variant>
        <vt:i4>19</vt:i4>
      </vt:variant>
    </vt:vector>
  </HeadingPairs>
  <TitlesOfParts>
    <vt:vector size="31" baseType="lpstr">
      <vt:lpstr>Arial</vt:lpstr>
      <vt:lpstr>Calibri</vt:lpstr>
      <vt:lpstr>Cambria Math</vt:lpstr>
      <vt:lpstr>Georgia</vt:lpstr>
      <vt:lpstr>Impact</vt:lpstr>
      <vt:lpstr>tahoma</vt:lpstr>
      <vt:lpstr>Times New Roman</vt:lpstr>
      <vt:lpstr>TimesNewRomanPSMT</vt:lpstr>
      <vt:lpstr>Trebuchet MS</vt:lpstr>
      <vt:lpstr>Воздушный поток</vt:lpstr>
      <vt:lpstr>Уравнение</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Olga</dc:creator>
  <cp:lastModifiedBy>Tretyakov</cp:lastModifiedBy>
  <cp:revision>1317</cp:revision>
  <cp:lastPrinted>2025-08-21T07:11:18Z</cp:lastPrinted>
  <dcterms:created xsi:type="dcterms:W3CDTF">1601-01-01T00:00:00Z</dcterms:created>
  <dcterms:modified xsi:type="dcterms:W3CDTF">2025-09-10T13:32:43Z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